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D91A6-5933-42B9-B5CA-770D7FF34901}" type="datetimeFigureOut">
              <a:rPr lang="nl-NL" smtClean="0"/>
              <a:pPr/>
              <a:t>4-5-2018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FEA16-281C-4A50-AA5D-D78F6B23F37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7323BAD9-E389-4C41-8326-0AD579E6E0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google.nl/url?sa=i&amp;rct=j&amp;q=&amp;esrc=s&amp;source=images&amp;cd=&amp;ved=2ahUKEwivs-LLmcjZAhUI_iwKHXBXCPsQjRx6BAgAEAY&amp;url=https://www.bruker.com/products/mr/preclinical-mri/biospec/technical-details.html&amp;psig=AOvVaw3wgVe1OktOQ8X840q-Ih3_&amp;ust=1519893210837716" TargetMode="External"/><Relationship Id="rId7" Type="http://schemas.openxmlformats.org/officeDocument/2006/relationships/hyperlink" Target="https://www.google.nl/url?sa=i&amp;rct=j&amp;q=&amp;esrc=s&amp;source=images&amp;cd=&amp;cad=rja&amp;uact=8&amp;ved=2ahUKEwiCn4eGycjZAhXMhaYKHVjHBtMQjRx6BAgAEAY&amp;url=https://www.bruker.com/products/microtomography/micro-ct-for-sample-scanning/skyscan-1173/overview.html&amp;psig=AOvVaw19FUVt9mE-QXmfADdzsJD-&amp;ust=151990594869551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hyperlink" Target="http://www.google.nl/url?sa=i&amp;rct=j&amp;q=&amp;esrc=s&amp;source=images&amp;cd=&amp;cad=rja&amp;uact=8&amp;ved=2ahUKEwigi72ZxsjZAhVEkiwKHQHmBEsQjRx6BAgAEAY&amp;url=http://www.intmed.eu/intmed.eu-en/nuclear-medicine-products/preclinical-systems.html&amp;psig=AOvVaw1wtTr9eHjuxNOgT_saEeK7&amp;ust=1519905188914821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hyperlink" Target="http://www.google.nl/url?sa=i&amp;rct=j&amp;q=&amp;esrc=s&amp;source=images&amp;cd=&amp;cad=rja&amp;uact=8&amp;ved=2ahUKEwjNqfirycjZAhUHlCwKHXtlAG0QjRx6BAgAEAY&amp;url=http://archive.wmis.org/2011/11/inveon-pet/&amp;psig=AOvVaw3qgekeyjeg-Hp8X_l-DRBH&amp;ust=151990603000963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oogle.nl/url?sa=i&amp;rct=j&amp;q=&amp;esrc=s&amp;source=images&amp;cd=&amp;cad=rja&amp;uact=8&amp;ved=2ahUKEwiWwPDijMjZAhUCDiwKHRQrDhgQjRx6BAgAEAY&amp;url=https://www.tudelft.nl/huisstijl/downloads/&amp;psig=AOvVaw2pc4K7Td256zrOLsNw7DdW&amp;ust=1519889774072213" TargetMode="External"/><Relationship Id="rId7" Type="http://schemas.openxmlformats.org/officeDocument/2006/relationships/hyperlink" Target="https://www.google.nl/url?sa=i&amp;rct=j&amp;q=&amp;esrc=s&amp;source=images&amp;cd=&amp;cad=rja&amp;uact=8&amp;ved=2ahUKEwielLG9jcjZAhUkh6YKHR8mDw4QjRx6BAgAEAY&amp;url=https://commons.wikimedia.org/wiki/File:Decay_Chain(4n%2B1,_Neptunium_Series).svg&amp;psig=AOvVaw3MA95D7f155ANlHRe16bLD&amp;ust=1519889947705466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hyperlink" Target="http://www.google.nl/url?sa=i&amp;rct=j&amp;q=&amp;esrc=s&amp;source=images&amp;cd=&amp;cad=rja&amp;uact=8&amp;ved=2ahUKEwj-xfmpwcjZAhVBGiwKHRmyCXcQjRx6BAgAEAY&amp;url=http://ciskapittie.nl/supervisor-aan-de-huisartsenopleiding-radboud-umc/&amp;psig=AOvVaw0IDxHkbqrLNwMxxo4SBMjh&amp;ust=1519903881436842" TargetMode="External"/><Relationship Id="rId5" Type="http://schemas.openxmlformats.org/officeDocument/2006/relationships/hyperlink" Target="https://www.google.nl/url?sa=i&amp;rct=j&amp;q=&amp;esrc=s&amp;source=images&amp;cd=&amp;cad=rja&amp;uact=8&amp;ved=2ahUKEwielLG9jcjZAhUkh6YKHR8mDw4QjRx6BAgAEAY&amp;url=https://www.sciencedirect.com/science/article/pii/S0969804317303871&amp;psig=AOvVaw3MA95D7f155ANlHRe16bLD&amp;ust=1519889947705466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www.google.nl/url?sa=i&amp;rct=j&amp;q=&amp;esrc=s&amp;source=images&amp;cd=&amp;cad=rja&amp;uact=8&amp;ved=2ahUKEwj9x_2oj8jZAhVDVywKHXPuCJ0QjRx6BAgAEAY&amp;url=https://healthcare.utah.edu/huntsmancancerinstitute/research/center-for-quantitative-cancer-imaging/resources/pre-clinical-imaging.php&amp;psig=AOvVaw0glggJUDnwaHfccS7o13ZA&amp;ust=151989040821285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google.nl/url?sa=i&amp;rct=j&amp;q=&amp;esrc=s&amp;source=images&amp;cd=&amp;cad=rja&amp;uact=8&amp;ved=2ahUKEwjx17zbj8jZAhUFiCwKHZlQD8IQjRx6BAgAEAY&amp;url=https://www.unitedconsumers.com/zorgverzekering/ziekenhuis-onderzoek/umc-utrecht.jsp&amp;psig=AOvVaw09tD5dzTy-H6qRnWsilqzK&amp;ust=1519890563675093" TargetMode="External"/><Relationship Id="rId7" Type="http://schemas.openxmlformats.org/officeDocument/2006/relationships/hyperlink" Target="http://www.google.nl/url?sa=i&amp;rct=j&amp;q=&amp;esrc=s&amp;source=images&amp;cd=&amp;cad=rja&amp;uact=8&amp;ved=2ahUKEwip-ra_kMjZAhWNiaYKHeooBQwQjRx6BAgAEAY&amp;url=http://sermn.uab.cat/2011/07/hyperpolarized-13c-magnetic-resonance-metabolic-imaging-in-a-mouse-brain-glioma-model/&amp;psig=AOvVaw2VM_pi2hlYCEDXhtlfEedX&amp;ust=1519890742598839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hyperlink" Target="http://www.google.nl/url?sa=i&amp;rct=j&amp;q=&amp;esrc=s&amp;source=images&amp;cd=&amp;cad=rja&amp;uact=8&amp;ved=2ahUKEwj-xfmpwcjZAhVBGiwKHRmyCXcQjRx6BAgAEAY&amp;url=http://ciskapittie.nl/supervisor-aan-de-huisartsenopleiding-radboud-umc/&amp;psig=AOvVaw0IDxHkbqrLNwMxxo4SBMjh&amp;ust=1519903881436842" TargetMode="External"/><Relationship Id="rId5" Type="http://schemas.openxmlformats.org/officeDocument/2006/relationships/hyperlink" Target="http://www.google.nl/url?sa=i&amp;rct=j&amp;q=&amp;esrc=s&amp;source=images&amp;cd=&amp;cad=rja&amp;uact=8&amp;ved=2ahUKEwixz7mZkMjZAhXGiiwKHadpA4UQjRx6BAgAEAY&amp;url=http://thezebrafishlab.com/zebrafish-and-human1/&amp;psig=AOvVaw28FbGRlBrSZ-MQ6gw3eKlp&amp;ust=1519890688084617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16.jpeg"/><Relationship Id="rId9" Type="http://schemas.openxmlformats.org/officeDocument/2006/relationships/hyperlink" Target="https://www.google.nl/url?sa=i&amp;rct=j&amp;q=&amp;esrc=s&amp;source=images&amp;cd=&amp;ved=2ahUKEwivs-LLmcjZAhUI_iwKHXBXCPsQjRx6BAgAEAY&amp;url=https://www.bruker.com/products/mr/preclinical-mri/biospec/technical-details.html&amp;psig=AOvVaw3wgVe1OktOQ8X840q-Ih3_&amp;ust=151989321083771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hyperlink" Target="https://www.google.nl/url?sa=i&amp;rct=j&amp;q=&amp;esrc=s&amp;source=images&amp;cd=&amp;cad=rja&amp;uact=8&amp;ved=2ahUKEwipnbOLwsjZAhWCBSwKHbnHCvIQjRx6BAgAEAY&amp;url=https://www.bruker.com/products/microtomography/micro-ct-for-sample-scanning/skyscan-1174/applications.html&amp;psig=AOvVaw0S7jk6xWIW9GPit9jB4xWX&amp;ust=1519904077640201" TargetMode="External"/><Relationship Id="rId3" Type="http://schemas.openxmlformats.org/officeDocument/2006/relationships/hyperlink" Target="http://www.google.nl/url?sa=i&amp;rct=j&amp;q=&amp;esrc=s&amp;source=images&amp;cd=&amp;cad=rja&amp;uact=8&amp;ved=2ahUKEwjTw8PEmsjZAhUrhaYKHVtBA5gQjRx6BAgAEAY&amp;url=http://www.osteo-pharma.com/&amp;psig=AOvVaw0bZGpOJ3TdU1DABPJFuLH4&amp;ust=1519893461319360" TargetMode="External"/><Relationship Id="rId7" Type="http://schemas.openxmlformats.org/officeDocument/2006/relationships/hyperlink" Target="http://www.google.nl/url?sa=i&amp;rct=j&amp;q=&amp;esrc=s&amp;source=images&amp;cd=&amp;cad=rja&amp;uact=8&amp;ved=2ahUKEwjhyIDVn8jZAhWCXCwKHVVQBwEQjRx6BAgAEAY&amp;url=http://proteopedia.org/wiki/index.php/Alendronate&amp;psig=AOvVaw3zaAMEwictyQzi7I815fWz&amp;ust=1519893780979579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11" Type="http://schemas.openxmlformats.org/officeDocument/2006/relationships/hyperlink" Target="http://www.google.nl/url?sa=i&amp;rct=j&amp;q=&amp;esrc=s&amp;source=images&amp;cd=&amp;cad=rja&amp;uact=8&amp;ved=2ahUKEwj-xfmpwcjZAhVBGiwKHRmyCXcQjRx6BAgAEAY&amp;url=http://ciskapittie.nl/supervisor-aan-de-huisartsenopleiding-radboud-umc/&amp;psig=AOvVaw0IDxHkbqrLNwMxxo4SBMjh&amp;ust=1519903881436842" TargetMode="External"/><Relationship Id="rId5" Type="http://schemas.openxmlformats.org/officeDocument/2006/relationships/hyperlink" Target="https://www.google.nl/url?sa=i&amp;rct=j&amp;q=&amp;esrc=s&amp;source=images&amp;cd=&amp;cad=rja&amp;uact=8&amp;ved=2ahUKEwj1lLuNm8jZAhXHkCwKHWjYDjUQjRx6BAgAEAY&amp;url=https://www.sciencedirect.com/science/article/pii/S0927776516305525&amp;psig=AOvVaw2VjsXZY3U137YJZaRPVPb-&amp;ust=1519893616782282" TargetMode="External"/><Relationship Id="rId10" Type="http://schemas.openxmlformats.org/officeDocument/2006/relationships/image" Target="../media/image22.gif"/><Relationship Id="rId4" Type="http://schemas.openxmlformats.org/officeDocument/2006/relationships/image" Target="../media/image19.png"/><Relationship Id="rId9" Type="http://schemas.openxmlformats.org/officeDocument/2006/relationships/hyperlink" Target="http://www.google.nl/url?sa=i&amp;rct=j&amp;q=&amp;esrc=s&amp;source=images&amp;cd=&amp;cad=rja&amp;uact=8&amp;ved=2ahUKEwiTsOSaosjZAhVFCywKHUoJDyIQjRx6BAgAEAY&amp;url=http://www.vasmoinc.com/&amp;psig=AOvVaw3vIUWkcBjsRdIbCWZljcK5&amp;ust=1519895269099526" TargetMode="External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nl/url?sa=i&amp;rct=j&amp;q=&amp;esrc=s&amp;source=images&amp;cd=&amp;cad=rja&amp;uact=8&amp;ved=2ahUKEwiWvoXkv8jZAhVzhaYKHf14Dv4QjRx6BAgAEAY&amp;url=http://www.spectris.com/&amp;psig=AOvVaw2uAYqsa6SxblhZVGTk52Be&amp;ust=1519903459311878" TargetMode="External"/><Relationship Id="rId7" Type="http://schemas.openxmlformats.org/officeDocument/2006/relationships/hyperlink" Target="https://www.google.nl/url?sa=i&amp;rct=j&amp;q=&amp;esrc=s&amp;source=images&amp;cd=&amp;ved=2ahUKEwivs-LLmcjZAhUI_iwKHXBXCPsQjRx6BAgAEAY&amp;url=https://www.bruker.com/products/mr/preclinical-mri/biospec/technical-details.html&amp;psig=AOvVaw3wgVe1OktOQ8X840q-Ih3_&amp;ust=151989321083771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hyperlink" Target="https://www.google.nl/url?sa=i&amp;rct=j&amp;q=&amp;esrc=s&amp;source=images&amp;cd=&amp;cad=rja&amp;uact=8&amp;ved=2ahUKEwjUv9qKwMjZAhUrhaYKHVtBA5gQjRx6BAgAEAY&amp;url=https://4vector.com/free-vector/university-of-twente-0-61950&amp;psig=AOvVaw1o_prj1sAggYMZJpH47kL3&amp;ust=1519903548066816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openxmlformats.org/officeDocument/2006/relationships/hyperlink" Target="http://www.google.nl/url?sa=i&amp;rct=j&amp;q=&amp;esrc=s&amp;source=images&amp;cd=&amp;cad=rja&amp;uact=8&amp;ved=2ahUKEwiDp9_nwMjZAhWUhqYKHSzqA-cQjRx6BAgAEAY&amp;url=http://free-stock-illustration.com/mri+contrast+agent&amp;psig=AOvVaw1FKZCnF6V6pGFZE8fmwdlA&amp;ust=151990373006618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nl/url?sa=i&amp;rct=j&amp;q=&amp;esrc=s&amp;source=images&amp;cd=&amp;cad=rja&amp;uact=8&amp;ved=2ahUKEwj-xfmpwcjZAhVBGiwKHRmyCXcQjRx6BAgAEAY&amp;url=http://ciskapittie.nl/supervisor-aan-de-huisartsenopleiding-radboud-umc/&amp;psig=AOvVaw0IDxHkbqrLNwMxxo4SBMjh&amp;ust=1519903881436842" TargetMode="External"/><Relationship Id="rId7" Type="http://schemas.openxmlformats.org/officeDocument/2006/relationships/hyperlink" Target="http://www.google.nl/url?sa=i&amp;rct=j&amp;q=&amp;esrc=s&amp;source=images&amp;cd=&amp;cad=rja&amp;uact=8&amp;ved=2ahUKEwigi72ZxsjZAhVEkiwKHQHmBEsQjRx6BAgAEAY&amp;url=http://www.intmed.eu/intmed.eu-en/nuclear-medicine-products/preclinical-systems.html&amp;psig=AOvVaw1wtTr9eHjuxNOgT_saEeK7&amp;ust=1519905188914821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11" Type="http://schemas.openxmlformats.org/officeDocument/2006/relationships/hyperlink" Target="https://www.google.nl/url?sa=i&amp;rct=j&amp;q=&amp;esrc=s&amp;source=images&amp;cd=&amp;cad=rja&amp;uact=8&amp;ved=2ahUKEwir4pyOx8jZAhUCiaYKHQPyA34QjRx6BAgAEAY&amp;url=https://www.sciencedirect.com/science/article/pii/S096808961630061X&amp;psig=AOvVaw2MBB_KWMLBbLqZJdQ5uNHY&amp;ust=1519905379525196" TargetMode="External"/><Relationship Id="rId5" Type="http://schemas.openxmlformats.org/officeDocument/2006/relationships/hyperlink" Target="http://www.google.nl/url?sa=i&amp;rct=j&amp;q=&amp;esrc=s&amp;source=images&amp;cd=&amp;cad=rja&amp;uact=8&amp;ved=2ahUKEwjvgK2excjZAhWFWywKHRx-AmYQjRx6BAgAEAY&amp;url=http://www.prisar.eu/EU_Projects/PRISAR.nsf/(Lu_UNID/D6CCED83AAC7DAE880257D200032D069?OpenDocument&amp;psig=AOvVaw2iT8m1su5PXvvPbV3IHeD9&amp;ust=1519904887434735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15.png"/><Relationship Id="rId9" Type="http://schemas.openxmlformats.org/officeDocument/2006/relationships/hyperlink" Target="https://www.google.nl/url?sa=i&amp;rct=j&amp;q=&amp;esrc=s&amp;source=images&amp;cd=&amp;ved=2ahUKEwi82KnRxsjZAhWDiqYKHe_YBcYQjRx6BAgAEAY&amp;url=https://bergenbos.nl/portfolio-items/technische-universiteit-eindhoven&amp;psig=AOvVaw3Akjeq7YPslQ_7Z4LXRwIz&amp;ust=15199052801036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91666" y="44624"/>
            <a:ext cx="75247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PRIME: 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Pr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eclinical 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Im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aging 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e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ntre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62" t="21420" r="14363" b="16841"/>
          <a:stretch>
            <a:fillRect/>
          </a:stretch>
        </p:blipFill>
        <p:spPr bwMode="auto">
          <a:xfrm>
            <a:off x="1187624" y="764704"/>
            <a:ext cx="7491384" cy="49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38366"/>
            <a:ext cx="2398812" cy="11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115616" y="692696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3923928" y="5085184"/>
            <a:ext cx="14401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14" descr="Figure1_Setup_bis-01.png"/>
          <p:cNvPicPr>
            <a:picLocks noChangeAspect="1"/>
          </p:cNvPicPr>
          <p:nvPr/>
        </p:nvPicPr>
        <p:blipFill>
          <a:blip r:embed="rId4" cstate="print"/>
          <a:srcRect l="17077" t="45026" r="18030"/>
          <a:stretch>
            <a:fillRect/>
          </a:stretch>
        </p:blipFill>
        <p:spPr>
          <a:xfrm>
            <a:off x="4388986" y="4463642"/>
            <a:ext cx="1191126" cy="1441890"/>
          </a:xfrm>
          <a:prstGeom prst="rect">
            <a:avLst/>
          </a:prstGeom>
        </p:spPr>
      </p:pic>
      <p:sp>
        <p:nvSpPr>
          <p:cNvPr id="10" name="Tekstvak 7"/>
          <p:cNvSpPr txBox="1">
            <a:spLocks noChangeArrowheads="1"/>
          </p:cNvSpPr>
          <p:nvPr/>
        </p:nvSpPr>
        <p:spPr bwMode="auto">
          <a:xfrm>
            <a:off x="4355976" y="5877272"/>
            <a:ext cx="144016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5000"/>
              </a:spcBef>
              <a:buClr>
                <a:srgbClr val="005573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5000"/>
              </a:spcBef>
              <a:buClr>
                <a:srgbClr val="005573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lr>
                <a:srgbClr val="005573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5000"/>
              </a:lnSpc>
              <a:spcBef>
                <a:spcPct val="25000"/>
              </a:spcBef>
              <a:buClr>
                <a:srgbClr val="005573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5000"/>
              </a:lnSpc>
              <a:spcBef>
                <a:spcPct val="25000"/>
              </a:spcBef>
              <a:buClr>
                <a:srgbClr val="005573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005573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005573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005573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005573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200" b="1" dirty="0" smtClean="0">
                <a:solidFill>
                  <a:srgbClr val="002760"/>
                </a:solidFill>
                <a:latin typeface="Times New Roman" charset="0"/>
              </a:rPr>
              <a:t>US/</a:t>
            </a:r>
            <a:r>
              <a:rPr lang="nl-NL" altLang="nl-NL" sz="1200" b="1" dirty="0" err="1" smtClean="0">
                <a:solidFill>
                  <a:srgbClr val="002760"/>
                </a:solidFill>
                <a:latin typeface="Times New Roman" charset="0"/>
              </a:rPr>
              <a:t>photoacoustics</a:t>
            </a:r>
            <a:endParaRPr lang="nl-NL" altLang="nl-NL" sz="1200" b="1" dirty="0">
              <a:solidFill>
                <a:srgbClr val="00276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795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467544" y="1340768"/>
            <a:ext cx="8424936" cy="2160240"/>
          </a:xfrm>
          <a:prstGeom prst="rect">
            <a:avLst/>
          </a:prstGeom>
        </p:spPr>
        <p:txBody>
          <a:bodyPr/>
          <a:lstStyle/>
          <a:p>
            <a:pPr marL="322263" marR="0" lvl="0" indent="-3222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 </a:t>
            </a:r>
            <a:r>
              <a:rPr kumimoji="0" lang="nl-NL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</a:t>
            </a: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Enabling</a:t>
            </a: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</a:t>
            </a: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Hotels: </a:t>
            </a:r>
            <a:r>
              <a:rPr kumimoji="0" lang="nl-NL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five</a:t>
            </a: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 of </a:t>
            </a:r>
            <a:r>
              <a:rPr kumimoji="0" lang="nl-NL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</a:t>
            </a: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granted</a:t>
            </a:r>
            <a:endParaRPr kumimoji="0" lang="nl-NL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2263" marR="0" lvl="0" indent="-3222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nl-N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career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scientist</a:t>
            </a:r>
            <a:r>
              <a:rPr kumimoji="0" lang="nl-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projects</a:t>
            </a:r>
            <a:endParaRPr kumimoji="0" lang="nl-NL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nl-NL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nl-NL" sz="2400" noProof="0" smtClean="0"/>
              <a:t>3 </a:t>
            </a:r>
            <a:r>
              <a:rPr lang="nl-NL" sz="2400" noProof="0" dirty="0" err="1" smtClean="0"/>
              <a:t>public-private</a:t>
            </a:r>
            <a:r>
              <a:rPr lang="nl-NL" sz="2400" noProof="0" dirty="0" smtClean="0"/>
              <a:t> partnership </a:t>
            </a:r>
            <a:r>
              <a:rPr lang="nl-NL" sz="2400" noProof="0" dirty="0" err="1" smtClean="0"/>
              <a:t>projects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100000" cy="533400"/>
          </a:xfrm>
        </p:spPr>
        <p:txBody>
          <a:bodyPr/>
          <a:lstStyle/>
          <a:p>
            <a:r>
              <a:rPr lang="nl-NL" dirty="0" smtClean="0"/>
              <a:t>PRIME </a:t>
            </a:r>
            <a:r>
              <a:rPr lang="nl-NL" dirty="0" err="1" smtClean="0"/>
              <a:t>granted</a:t>
            </a:r>
            <a:r>
              <a:rPr lang="nl-NL" dirty="0" smtClean="0"/>
              <a:t> DTL </a:t>
            </a:r>
            <a:r>
              <a:rPr lang="nl-NL" dirty="0" err="1" smtClean="0"/>
              <a:t>projects</a:t>
            </a:r>
            <a:endParaRPr lang="nl-NL" dirty="0" smtClean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75"/>
            <a:ext cx="2398812" cy="11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Afbeeldingsresultaat voor bruker mri scanner 11.7 tesl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725" r="28081"/>
          <a:stretch>
            <a:fillRect/>
          </a:stretch>
        </p:blipFill>
        <p:spPr bwMode="auto">
          <a:xfrm>
            <a:off x="2339752" y="4077072"/>
            <a:ext cx="2138606" cy="1800200"/>
          </a:xfrm>
          <a:prstGeom prst="rect">
            <a:avLst/>
          </a:prstGeom>
          <a:noFill/>
        </p:spPr>
      </p:pic>
      <p:pic>
        <p:nvPicPr>
          <p:cNvPr id="11" name="Picture 4" descr="Afbeeldingsresultaat voor USPECT I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77072"/>
            <a:ext cx="1896664" cy="1752038"/>
          </a:xfrm>
          <a:prstGeom prst="rect">
            <a:avLst/>
          </a:prstGeom>
          <a:noFill/>
        </p:spPr>
      </p:pic>
      <p:pic>
        <p:nvPicPr>
          <p:cNvPr id="4098" name="Picture 2" descr="Afbeeldingsresultaat voor microC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017" r="34099"/>
          <a:stretch>
            <a:fillRect/>
          </a:stretch>
        </p:blipFill>
        <p:spPr bwMode="auto">
          <a:xfrm>
            <a:off x="6660232" y="4005064"/>
            <a:ext cx="2397832" cy="1800200"/>
          </a:xfrm>
          <a:prstGeom prst="rect">
            <a:avLst/>
          </a:prstGeom>
          <a:noFill/>
        </p:spPr>
      </p:pic>
      <p:pic>
        <p:nvPicPr>
          <p:cNvPr id="4100" name="Picture 4" descr="Afbeeldingsresultaat voor inveon PE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27062" t="9841" r="21273" b="14713"/>
          <a:stretch>
            <a:fillRect/>
          </a:stretch>
        </p:blipFill>
        <p:spPr bwMode="auto">
          <a:xfrm>
            <a:off x="539552" y="3775324"/>
            <a:ext cx="1944216" cy="212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100000" cy="533400"/>
          </a:xfrm>
        </p:spPr>
        <p:txBody>
          <a:bodyPr/>
          <a:lstStyle/>
          <a:p>
            <a:r>
              <a:rPr lang="nl-NL" dirty="0" err="1" smtClean="0"/>
              <a:t>Early</a:t>
            </a:r>
            <a:r>
              <a:rPr lang="nl-NL" dirty="0" smtClean="0"/>
              <a:t> </a:t>
            </a:r>
            <a:r>
              <a:rPr lang="nl-NL" dirty="0" err="1" smtClean="0"/>
              <a:t>career</a:t>
            </a:r>
            <a:r>
              <a:rPr lang="nl-NL" dirty="0" smtClean="0"/>
              <a:t> </a:t>
            </a:r>
            <a:r>
              <a:rPr lang="nl-NL" dirty="0" err="1" smtClean="0"/>
              <a:t>scientist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 smtClean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398812" cy="11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0" y="2132856"/>
            <a:ext cx="82444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nl-NL" b="1" dirty="0" smtClean="0"/>
              <a:t>Dr. Antonia Denkova: </a:t>
            </a:r>
            <a:r>
              <a:rPr lang="nl-NL" b="1" dirty="0" err="1" smtClean="0"/>
              <a:t>Radiation</a:t>
            </a:r>
            <a:r>
              <a:rPr lang="nl-NL" b="1" dirty="0" smtClean="0"/>
              <a:t> and </a:t>
            </a:r>
            <a:r>
              <a:rPr lang="nl-NL" b="1" dirty="0" err="1" smtClean="0"/>
              <a:t>Isotopes</a:t>
            </a:r>
            <a:r>
              <a:rPr lang="nl-NL" b="1" dirty="0" smtClean="0"/>
              <a:t> </a:t>
            </a:r>
            <a:r>
              <a:rPr lang="nl-NL" b="1" dirty="0" err="1" smtClean="0"/>
              <a:t>for</a:t>
            </a:r>
            <a:r>
              <a:rPr lang="nl-NL" b="1" dirty="0" smtClean="0"/>
              <a:t> Health </a:t>
            </a:r>
            <a:r>
              <a:rPr lang="nl-NL" b="1" dirty="0" err="1" smtClean="0"/>
              <a:t>group</a:t>
            </a:r>
            <a:endParaRPr lang="nl-NL" b="1" dirty="0" smtClean="0"/>
          </a:p>
          <a:p>
            <a:pPr marL="457200" indent="-457200">
              <a:lnSpc>
                <a:spcPct val="15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Novel tumor-targeted </a:t>
            </a:r>
            <a:r>
              <a:rPr lang="en-US" sz="1600" b="1" dirty="0" err="1" smtClean="0">
                <a:solidFill>
                  <a:schemeClr val="tx2"/>
                </a:solidFill>
              </a:rPr>
              <a:t>nanocarriers</a:t>
            </a:r>
            <a:r>
              <a:rPr lang="en-US" sz="1600" b="1" dirty="0" smtClean="0">
                <a:solidFill>
                  <a:schemeClr val="tx2"/>
                </a:solidFill>
              </a:rPr>
              <a:t> for effective delivery of alpha radionuclide therapy</a:t>
            </a:r>
            <a:endParaRPr lang="en-US" sz="19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dirty="0" err="1" smtClean="0"/>
              <a:t>Polymersomes</a:t>
            </a:r>
            <a:r>
              <a:rPr lang="nl-NL" sz="1600" dirty="0" smtClean="0"/>
              <a:t> to </a:t>
            </a:r>
            <a:r>
              <a:rPr lang="nl-NL" sz="1600" dirty="0" err="1" smtClean="0"/>
              <a:t>formulate</a:t>
            </a:r>
            <a:r>
              <a:rPr lang="nl-NL" sz="1600" dirty="0" smtClean="0"/>
              <a:t> </a:t>
            </a:r>
            <a:r>
              <a:rPr lang="nl-NL" sz="1600" dirty="0" err="1" smtClean="0"/>
              <a:t>alpha</a:t>
            </a:r>
            <a:r>
              <a:rPr lang="nl-NL" sz="1600" dirty="0" smtClean="0"/>
              <a:t> </a:t>
            </a:r>
            <a:r>
              <a:rPr lang="nl-NL" sz="1600" dirty="0" err="1" smtClean="0"/>
              <a:t>emitting</a:t>
            </a:r>
            <a:r>
              <a:rPr lang="nl-NL" sz="1600" dirty="0" smtClean="0"/>
              <a:t> </a:t>
            </a:r>
            <a:r>
              <a:rPr lang="nl-NL" sz="1600" dirty="0" err="1" smtClean="0"/>
              <a:t>radionuclides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radionuclide</a:t>
            </a:r>
            <a:r>
              <a:rPr lang="nl-NL" sz="1600" dirty="0" smtClean="0"/>
              <a:t> </a:t>
            </a:r>
            <a:r>
              <a:rPr lang="nl-NL" sz="1600" dirty="0" err="1" smtClean="0"/>
              <a:t>therapy</a:t>
            </a:r>
            <a:endParaRPr lang="nl-NL" sz="16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dirty="0" err="1" smtClean="0"/>
              <a:t>microPET</a:t>
            </a:r>
            <a:r>
              <a:rPr lang="nl-NL" sz="1600" dirty="0" smtClean="0"/>
              <a:t>/CT </a:t>
            </a:r>
            <a:r>
              <a:rPr lang="nl-NL" sz="1600" dirty="0" err="1" smtClean="0"/>
              <a:t>imaging</a:t>
            </a:r>
            <a:endParaRPr lang="nl-NL" dirty="0"/>
          </a:p>
        </p:txBody>
      </p:sp>
      <p:pic>
        <p:nvPicPr>
          <p:cNvPr id="1026" name="Picture 2" descr="Afbeeldingsresultaat voor TU delft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2448272" cy="1509658"/>
          </a:xfrm>
          <a:prstGeom prst="rect">
            <a:avLst/>
          </a:prstGeom>
          <a:noFill/>
        </p:spPr>
      </p:pic>
      <p:pic>
        <p:nvPicPr>
          <p:cNvPr id="1028" name="Picture 4" descr="Afbeeldingsresultaat voor polymersomes recoi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51309"/>
          <a:stretch>
            <a:fillRect/>
          </a:stretch>
        </p:blipFill>
        <p:spPr bwMode="auto">
          <a:xfrm>
            <a:off x="539552" y="4797152"/>
            <a:ext cx="3676650" cy="1368152"/>
          </a:xfrm>
          <a:prstGeom prst="rect">
            <a:avLst/>
          </a:prstGeom>
          <a:noFill/>
        </p:spPr>
      </p:pic>
      <p:pic>
        <p:nvPicPr>
          <p:cNvPr id="1030" name="Picture 6" descr="Afbeeldingsresultaat voor polymersomes recoi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48691"/>
          <a:stretch>
            <a:fillRect/>
          </a:stretch>
        </p:blipFill>
        <p:spPr bwMode="auto">
          <a:xfrm>
            <a:off x="539552" y="4797152"/>
            <a:ext cx="3676650" cy="1441724"/>
          </a:xfrm>
          <a:prstGeom prst="rect">
            <a:avLst/>
          </a:prstGeom>
          <a:noFill/>
        </p:spPr>
      </p:pic>
      <p:pic>
        <p:nvPicPr>
          <p:cNvPr id="1032" name="Picture 8" descr="Gerelateerde afbeeldi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1175" t="29876" r="37445" b="7774"/>
          <a:stretch>
            <a:fillRect/>
          </a:stretch>
        </p:blipFill>
        <p:spPr bwMode="auto">
          <a:xfrm>
            <a:off x="8120270" y="2018128"/>
            <a:ext cx="1043608" cy="4147176"/>
          </a:xfrm>
          <a:prstGeom prst="rect">
            <a:avLst/>
          </a:prstGeom>
          <a:noFill/>
        </p:spPr>
      </p:pic>
      <p:pic>
        <p:nvPicPr>
          <p:cNvPr id="1034" name="Picture 10" descr="Afbeeldingsresultaat voor inveon PET/C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4437112"/>
            <a:ext cx="2458244" cy="1784686"/>
          </a:xfrm>
          <a:prstGeom prst="rect">
            <a:avLst/>
          </a:prstGeom>
          <a:noFill/>
        </p:spPr>
      </p:pic>
      <p:pic>
        <p:nvPicPr>
          <p:cNvPr id="11" name="Picture 12" descr="Afbeeldingsresultaat voor radboud umc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0724" y="692696"/>
            <a:ext cx="1705372" cy="143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100000" cy="533400"/>
          </a:xfrm>
        </p:spPr>
        <p:txBody>
          <a:bodyPr/>
          <a:lstStyle/>
          <a:p>
            <a:r>
              <a:rPr lang="nl-NL" dirty="0" err="1" smtClean="0"/>
              <a:t>Early</a:t>
            </a:r>
            <a:r>
              <a:rPr lang="nl-NL" dirty="0" smtClean="0"/>
              <a:t> </a:t>
            </a:r>
            <a:r>
              <a:rPr lang="nl-NL" dirty="0" err="1" smtClean="0"/>
              <a:t>career</a:t>
            </a:r>
            <a:r>
              <a:rPr lang="nl-NL" dirty="0" smtClean="0"/>
              <a:t> </a:t>
            </a:r>
            <a:r>
              <a:rPr lang="nl-NL" dirty="0" err="1" smtClean="0"/>
              <a:t>scientist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 smtClean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75"/>
            <a:ext cx="2398812" cy="11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79512" y="1988840"/>
            <a:ext cx="8784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 smtClean="0"/>
              <a:t>Dr. Martijn </a:t>
            </a:r>
            <a:r>
              <a:rPr lang="nl-NL" b="1" dirty="0" err="1" smtClean="0"/>
              <a:t>Froeling</a:t>
            </a:r>
            <a:endParaRPr lang="nl-NL" b="1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Hyperpolarized </a:t>
            </a:r>
            <a:r>
              <a:rPr lang="en-US" baseline="30000" dirty="0" smtClean="0">
                <a:solidFill>
                  <a:schemeClr val="tx2"/>
                </a:solidFill>
              </a:rPr>
              <a:t>13</a:t>
            </a:r>
            <a:r>
              <a:rPr lang="en-US" dirty="0" smtClean="0">
                <a:solidFill>
                  <a:schemeClr val="tx2"/>
                </a:solidFill>
              </a:rPr>
              <a:t>C </a:t>
            </a:r>
            <a:r>
              <a:rPr lang="en-US" dirty="0" err="1" smtClean="0">
                <a:solidFill>
                  <a:schemeClr val="tx2"/>
                </a:solidFill>
              </a:rPr>
              <a:t>pyruvate</a:t>
            </a:r>
            <a:r>
              <a:rPr lang="en-US" dirty="0" smtClean="0">
                <a:solidFill>
                  <a:schemeClr val="tx2"/>
                </a:solidFill>
              </a:rPr>
              <a:t> MRI for metabolic mapping of the failing </a:t>
            </a:r>
            <a:r>
              <a:rPr lang="en-US" dirty="0" err="1" smtClean="0">
                <a:solidFill>
                  <a:schemeClr val="tx2"/>
                </a:solidFill>
              </a:rPr>
              <a:t>zebrafish</a:t>
            </a:r>
            <a:r>
              <a:rPr lang="en-US" dirty="0" smtClean="0">
                <a:solidFill>
                  <a:schemeClr val="tx2"/>
                </a:solidFill>
              </a:rPr>
              <a:t> heart</a:t>
            </a:r>
            <a:endParaRPr lang="nl-NL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dirty="0" smtClean="0"/>
              <a:t>Unique </a:t>
            </a:r>
            <a:r>
              <a:rPr lang="nl-NL" sz="1600" dirty="0" err="1" smtClean="0"/>
              <a:t>hyperpolariser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increased</a:t>
            </a:r>
            <a:r>
              <a:rPr lang="nl-NL" sz="1600" dirty="0" smtClean="0"/>
              <a:t> MR </a:t>
            </a:r>
            <a:r>
              <a:rPr lang="nl-NL" sz="1600" dirty="0" err="1" smtClean="0"/>
              <a:t>sensitivity</a:t>
            </a:r>
            <a:r>
              <a:rPr lang="nl-NL" sz="1600" dirty="0" smtClean="0"/>
              <a:t> to monitor </a:t>
            </a:r>
            <a:r>
              <a:rPr lang="nl-NL" sz="1600" dirty="0" err="1" smtClean="0"/>
              <a:t>metabolic</a:t>
            </a:r>
            <a:r>
              <a:rPr lang="nl-NL" sz="1600" dirty="0" smtClean="0"/>
              <a:t> </a:t>
            </a:r>
            <a:r>
              <a:rPr lang="nl-NL" sz="1600" dirty="0" err="1" smtClean="0"/>
              <a:t>conversion</a:t>
            </a:r>
            <a:endParaRPr lang="nl-NL" sz="16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dirty="0" smtClean="0"/>
              <a:t>Unique expertise MR of </a:t>
            </a:r>
            <a:r>
              <a:rPr lang="nl-NL" sz="1600" dirty="0" err="1" smtClean="0"/>
              <a:t>zebrafish</a:t>
            </a:r>
            <a:endParaRPr lang="nl-NL" sz="1600" dirty="0" smtClean="0"/>
          </a:p>
        </p:txBody>
      </p:sp>
      <p:pic>
        <p:nvPicPr>
          <p:cNvPr id="19458" name="Picture 2" descr="Afbeeldingsresultaat voor umc utrecht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644132"/>
            <a:ext cx="2592288" cy="1416716"/>
          </a:xfrm>
          <a:prstGeom prst="rect">
            <a:avLst/>
          </a:prstGeom>
          <a:noFill/>
        </p:spPr>
      </p:pic>
      <p:pic>
        <p:nvPicPr>
          <p:cNvPr id="19460" name="Picture 4" descr="Afbeeldingsresultaat voor zebra fis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81128"/>
            <a:ext cx="2592288" cy="1103574"/>
          </a:xfrm>
          <a:prstGeom prst="rect">
            <a:avLst/>
          </a:prstGeom>
          <a:noFill/>
        </p:spPr>
      </p:pic>
      <p:sp>
        <p:nvSpPr>
          <p:cNvPr id="19462" name="AutoShape 6" descr="Afbeeldingsresultaat voor bruker mr hyperpolariza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4" name="Picture 8" descr="Afbeeldingsresultaat voor bruker mr hyperpolarizat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4759" y="3933056"/>
            <a:ext cx="3153217" cy="1785894"/>
          </a:xfrm>
          <a:prstGeom prst="rect">
            <a:avLst/>
          </a:prstGeom>
          <a:noFill/>
        </p:spPr>
      </p:pic>
      <p:pic>
        <p:nvPicPr>
          <p:cNvPr id="19466" name="Picture 10" descr="Afbeeldingsresultaat voor bruker mri scanner 11.7 tesl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16725" r="28081"/>
          <a:stretch>
            <a:fillRect/>
          </a:stretch>
        </p:blipFill>
        <p:spPr bwMode="auto">
          <a:xfrm>
            <a:off x="2483768" y="3679208"/>
            <a:ext cx="2592288" cy="2182092"/>
          </a:xfrm>
          <a:prstGeom prst="rect">
            <a:avLst/>
          </a:prstGeom>
          <a:noFill/>
        </p:spPr>
      </p:pic>
      <p:pic>
        <p:nvPicPr>
          <p:cNvPr id="16" name="Picture 12" descr="Afbeeldingsresultaat voor radboud umc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692696"/>
            <a:ext cx="1705372" cy="143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100000" cy="533400"/>
          </a:xfrm>
        </p:spPr>
        <p:txBody>
          <a:bodyPr/>
          <a:lstStyle/>
          <a:p>
            <a:r>
              <a:rPr lang="nl-NL" dirty="0" err="1" smtClean="0"/>
              <a:t>Public-Private</a:t>
            </a:r>
            <a:r>
              <a:rPr lang="nl-NL" dirty="0" smtClean="0"/>
              <a:t> partnership project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398812" cy="11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79512" y="227687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Dr. Marije Koenders, dept. Rheumatology</a:t>
            </a:r>
          </a:p>
          <a:p>
            <a:endParaRPr lang="nl-NL" b="1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Dose finding and efficacy-testing of an </a:t>
            </a:r>
            <a:r>
              <a:rPr lang="en-US" b="1" dirty="0" err="1" smtClean="0">
                <a:solidFill>
                  <a:schemeClr val="tx2"/>
                </a:solidFill>
              </a:rPr>
              <a:t>osteo</a:t>
            </a:r>
            <a:r>
              <a:rPr lang="en-US" b="1" dirty="0" smtClean="0">
                <a:solidFill>
                  <a:schemeClr val="tx2"/>
                </a:solidFill>
              </a:rPr>
              <a:t>-inductive  carrier containing </a:t>
            </a:r>
            <a:r>
              <a:rPr lang="en-US" b="1" dirty="0" err="1" smtClean="0">
                <a:solidFill>
                  <a:schemeClr val="tx2"/>
                </a:solidFill>
              </a:rPr>
              <a:t>alendronate</a:t>
            </a:r>
            <a:r>
              <a:rPr lang="en-US" b="1" dirty="0" smtClean="0">
                <a:solidFill>
                  <a:schemeClr val="tx2"/>
                </a:solidFill>
              </a:rPr>
              <a:t> and testosterone in a MIA-induced osteoarthritis rat model.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mouse model </a:t>
            </a:r>
            <a:r>
              <a:rPr lang="en-US" dirty="0" err="1" smtClean="0"/>
              <a:t>osteo</a:t>
            </a:r>
            <a:r>
              <a:rPr lang="en-US" dirty="0" smtClean="0"/>
              <a:t> arthritis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micro CT imaging</a:t>
            </a:r>
          </a:p>
        </p:txBody>
      </p:sp>
      <p:sp>
        <p:nvSpPr>
          <p:cNvPr id="19462" name="AutoShape 6" descr="Afbeeldingsresultaat voor bruker mr hyperpolariza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482" name="Picture 2" descr="Afbeeldingsresultaat voor osteo pharma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3303896" cy="936104"/>
          </a:xfrm>
          <a:prstGeom prst="rect">
            <a:avLst/>
          </a:prstGeom>
          <a:noFill/>
        </p:spPr>
      </p:pic>
      <p:pic>
        <p:nvPicPr>
          <p:cNvPr id="20484" name="Picture 4" descr="Afbeeldingsresultaat voor mia induced osteoarthritis rat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5865" r="32728"/>
          <a:stretch>
            <a:fillRect/>
          </a:stretch>
        </p:blipFill>
        <p:spPr bwMode="auto">
          <a:xfrm>
            <a:off x="251520" y="4188296"/>
            <a:ext cx="2448272" cy="1905000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>
            <a:off x="107504" y="4077072"/>
            <a:ext cx="129614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486" name="Picture 6" descr="Afbeeldingsresultaat voor alendronat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293096"/>
            <a:ext cx="1858516" cy="1899816"/>
          </a:xfrm>
          <a:prstGeom prst="rect">
            <a:avLst/>
          </a:prstGeom>
          <a:noFill/>
        </p:spPr>
      </p:pic>
      <p:pic>
        <p:nvPicPr>
          <p:cNvPr id="20488" name="Picture 8" descr="Afbeeldingsresultaat voor microspher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221088"/>
            <a:ext cx="1905000" cy="1847851"/>
          </a:xfrm>
          <a:prstGeom prst="rect">
            <a:avLst/>
          </a:prstGeom>
          <a:noFill/>
        </p:spPr>
      </p:pic>
      <p:pic>
        <p:nvPicPr>
          <p:cNvPr id="20492" name="Picture 12" descr="Afbeeldingsresultaat voor radboud umc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692696"/>
            <a:ext cx="1705372" cy="1438198"/>
          </a:xfrm>
          <a:prstGeom prst="rect">
            <a:avLst/>
          </a:prstGeom>
          <a:noFill/>
        </p:spPr>
      </p:pic>
      <p:pic>
        <p:nvPicPr>
          <p:cNvPr id="20494" name="Picture 14" descr="Afbeeldingsresultaat voor microC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 l="49103" b="51444"/>
          <a:stretch>
            <a:fillRect/>
          </a:stretch>
        </p:blipFill>
        <p:spPr bwMode="auto">
          <a:xfrm>
            <a:off x="7229095" y="4365104"/>
            <a:ext cx="166338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100000" cy="533400"/>
          </a:xfrm>
        </p:spPr>
        <p:txBody>
          <a:bodyPr/>
          <a:lstStyle/>
          <a:p>
            <a:r>
              <a:rPr lang="nl-NL" dirty="0" err="1" smtClean="0"/>
              <a:t>Public-Private</a:t>
            </a:r>
            <a:r>
              <a:rPr lang="nl-NL" dirty="0" smtClean="0"/>
              <a:t> partnership project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01863"/>
            <a:ext cx="2398812" cy="11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51520" y="2132856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/>
              <a:t>Dr. J. </a:t>
            </a:r>
            <a:r>
              <a:rPr lang="en-US" b="1" dirty="0" err="1" smtClean="0"/>
              <a:t>Paulusse</a:t>
            </a:r>
            <a:r>
              <a:rPr lang="en-US" b="1" dirty="0" smtClean="0"/>
              <a:t> </a:t>
            </a:r>
          </a:p>
          <a:p>
            <a:pPr marL="457200" indent="-457200"/>
            <a:r>
              <a:rPr lang="en-US" b="1" dirty="0" err="1" smtClean="0">
                <a:solidFill>
                  <a:schemeClr val="tx2"/>
                </a:solidFill>
              </a:rPr>
              <a:t>Hyperpolarization</a:t>
            </a:r>
            <a:r>
              <a:rPr lang="en-US" b="1" dirty="0" smtClean="0">
                <a:solidFill>
                  <a:schemeClr val="tx2"/>
                </a:solidFill>
              </a:rPr>
              <a:t> in </a:t>
            </a:r>
            <a:r>
              <a:rPr lang="en-US" b="1" dirty="0" err="1" smtClean="0">
                <a:solidFill>
                  <a:schemeClr val="tx2"/>
                </a:solidFill>
              </a:rPr>
              <a:t>Nanoparticles</a:t>
            </a:r>
            <a:r>
              <a:rPr lang="en-US" b="1" dirty="0" smtClean="0">
                <a:solidFill>
                  <a:schemeClr val="tx2"/>
                </a:solidFill>
              </a:rPr>
              <a:t> Of Silicon (HYPNOS)</a:t>
            </a:r>
            <a:endParaRPr lang="nl-NL" b="1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dirty="0" smtClean="0"/>
              <a:t> Unique </a:t>
            </a:r>
            <a:r>
              <a:rPr lang="nl-NL" sz="1600" dirty="0" err="1" smtClean="0"/>
              <a:t>hyperpolariser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increased</a:t>
            </a:r>
            <a:r>
              <a:rPr lang="nl-NL" sz="1600" dirty="0" smtClean="0"/>
              <a:t>  MR </a:t>
            </a:r>
            <a:r>
              <a:rPr lang="nl-NL" sz="1600" dirty="0" err="1" smtClean="0"/>
              <a:t>sensitivity</a:t>
            </a:r>
            <a:r>
              <a:rPr lang="nl-NL" sz="1600" dirty="0" smtClean="0"/>
              <a:t> &amp; </a:t>
            </a:r>
            <a:r>
              <a:rPr lang="nl-NL" sz="1600" dirty="0" err="1" smtClean="0"/>
              <a:t>innovative</a:t>
            </a:r>
            <a:r>
              <a:rPr lang="nl-NL" sz="1600" dirty="0" smtClean="0"/>
              <a:t> </a:t>
            </a:r>
            <a:r>
              <a:rPr lang="nl-NL" sz="1600" dirty="0" err="1" smtClean="0"/>
              <a:t>detection</a:t>
            </a:r>
            <a:r>
              <a:rPr lang="nl-NL" sz="1600" dirty="0" smtClean="0"/>
              <a:t> </a:t>
            </a:r>
            <a:r>
              <a:rPr lang="nl-NL" sz="1600" dirty="0" err="1" smtClean="0"/>
              <a:t>coils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silicium MR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dirty="0" smtClean="0"/>
              <a:t> New </a:t>
            </a:r>
            <a:r>
              <a:rPr lang="nl-NL" sz="1600" dirty="0" err="1" smtClean="0"/>
              <a:t>perspectives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nanoparticle</a:t>
            </a:r>
            <a:r>
              <a:rPr lang="nl-NL" sz="1600" dirty="0" smtClean="0"/>
              <a:t> MR </a:t>
            </a:r>
            <a:r>
              <a:rPr lang="nl-NL" sz="1600" dirty="0" err="1" smtClean="0"/>
              <a:t>with</a:t>
            </a:r>
            <a:r>
              <a:rPr lang="nl-NL" sz="1600" dirty="0" smtClean="0"/>
              <a:t> high </a:t>
            </a:r>
            <a:r>
              <a:rPr lang="nl-NL" sz="1600" dirty="0" err="1" smtClean="0"/>
              <a:t>sensitivity</a:t>
            </a:r>
            <a:endParaRPr lang="en-US" sz="2000" b="1" dirty="0" smtClean="0"/>
          </a:p>
        </p:txBody>
      </p:sp>
      <p:sp>
        <p:nvSpPr>
          <p:cNvPr id="19462" name="AutoShape 6" descr="Afbeeldingsresultaat voor bruker mr hyperpolariza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6" name="Picture 2" descr="Afbeeldingsresultaat voor Spectris-do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37799" b="28181"/>
          <a:stretch>
            <a:fillRect/>
          </a:stretch>
        </p:blipFill>
        <p:spPr bwMode="auto">
          <a:xfrm>
            <a:off x="3779912" y="980728"/>
            <a:ext cx="2751667" cy="936104"/>
          </a:xfrm>
          <a:prstGeom prst="rect">
            <a:avLst/>
          </a:prstGeom>
          <a:noFill/>
        </p:spPr>
      </p:pic>
      <p:pic>
        <p:nvPicPr>
          <p:cNvPr id="21508" name="Picture 4" descr="Afbeeldingsresultaat voor Twente university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28205" b="25641"/>
          <a:stretch>
            <a:fillRect/>
          </a:stretch>
        </p:blipFill>
        <p:spPr bwMode="auto">
          <a:xfrm>
            <a:off x="539552" y="692696"/>
            <a:ext cx="2808311" cy="1296144"/>
          </a:xfrm>
          <a:prstGeom prst="rect">
            <a:avLst/>
          </a:prstGeom>
          <a:noFill/>
        </p:spPr>
      </p:pic>
      <p:pic>
        <p:nvPicPr>
          <p:cNvPr id="13" name="Picture 10" descr="Afbeeldingsresultaat voor bruker mri scanner 11.7 tesl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6725" r="28081"/>
          <a:stretch>
            <a:fillRect/>
          </a:stretch>
        </p:blipFill>
        <p:spPr bwMode="auto">
          <a:xfrm>
            <a:off x="179512" y="4005064"/>
            <a:ext cx="2592288" cy="2182092"/>
          </a:xfrm>
          <a:prstGeom prst="rect">
            <a:avLst/>
          </a:prstGeom>
          <a:noFill/>
        </p:spPr>
      </p:pic>
      <p:pic>
        <p:nvPicPr>
          <p:cNvPr id="21510" name="Picture 6" descr="Afbeeldingsresultaat voor mri nanoparticle contrast agent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4149080"/>
            <a:ext cx="4909592" cy="1824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100000" cy="533400"/>
          </a:xfrm>
        </p:spPr>
        <p:txBody>
          <a:bodyPr/>
          <a:lstStyle/>
          <a:p>
            <a:r>
              <a:rPr lang="nl-NL" dirty="0" err="1" smtClean="0"/>
              <a:t>Public-Private</a:t>
            </a:r>
            <a:r>
              <a:rPr lang="nl-NL" dirty="0" smtClean="0"/>
              <a:t> partnership project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01863"/>
            <a:ext cx="2398812" cy="11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6" descr="Afbeeldingsresultaat voor bruker mr hyperpolariza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07504" y="2204864"/>
            <a:ext cx="1000911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b="1" dirty="0" smtClean="0"/>
              <a:t>Dr. Marc Robillard	</a:t>
            </a:r>
          </a:p>
          <a:p>
            <a:pPr marL="457200" indent="-457200">
              <a:lnSpc>
                <a:spcPct val="150000"/>
              </a:lnSpc>
            </a:pPr>
            <a:r>
              <a:rPr lang="en-US" sz="1600" b="1" dirty="0" err="1" smtClean="0">
                <a:solidFill>
                  <a:schemeClr val="tx2"/>
                </a:solidFill>
              </a:rPr>
              <a:t>ln</a:t>
            </a:r>
            <a:r>
              <a:rPr lang="en-US" sz="1600" b="1" dirty="0" smtClean="0">
                <a:solidFill>
                  <a:schemeClr val="tx2"/>
                </a:solidFill>
              </a:rPr>
              <a:t> vivo chemistry: Evaluation of biocompatible clearing agents for </a:t>
            </a:r>
            <a:r>
              <a:rPr lang="en-US" sz="1600" b="1" dirty="0" err="1" smtClean="0">
                <a:solidFill>
                  <a:schemeClr val="tx2"/>
                </a:solidFill>
              </a:rPr>
              <a:t>pretargeted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radioimmunoimaging</a:t>
            </a:r>
            <a:r>
              <a:rPr lang="en-US" sz="1600" dirty="0" smtClean="0">
                <a:solidFill>
                  <a:schemeClr val="tx2"/>
                </a:solidFill>
              </a:rPr>
              <a:t>.   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400" dirty="0" smtClean="0"/>
              <a:t> </a:t>
            </a:r>
            <a:r>
              <a:rPr lang="nl-NL" sz="1600" dirty="0" err="1" smtClean="0"/>
              <a:t>microSPECT</a:t>
            </a:r>
            <a:r>
              <a:rPr lang="nl-NL" sz="1600" dirty="0" smtClean="0"/>
              <a:t>/CT </a:t>
            </a:r>
            <a:r>
              <a:rPr lang="nl-NL" sz="1600" dirty="0" err="1" smtClean="0"/>
              <a:t>imaging</a:t>
            </a:r>
            <a:endParaRPr lang="nl-NL" sz="16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dirty="0" smtClean="0"/>
              <a:t> </a:t>
            </a:r>
            <a:r>
              <a:rPr lang="nl-NL" sz="1600" dirty="0" err="1" smtClean="0"/>
              <a:t>Pretargeting</a:t>
            </a:r>
            <a:r>
              <a:rPr lang="nl-NL" sz="1600" dirty="0" smtClean="0"/>
              <a:t> of </a:t>
            </a:r>
            <a:r>
              <a:rPr lang="nl-NL" sz="1600" dirty="0" err="1" smtClean="0"/>
              <a:t>cancer</a:t>
            </a:r>
            <a:endParaRPr lang="nl-NL" sz="16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dirty="0" smtClean="0"/>
              <a:t> </a:t>
            </a:r>
            <a:r>
              <a:rPr lang="nl-NL" sz="1600" dirty="0" err="1" smtClean="0"/>
              <a:t>murine</a:t>
            </a:r>
            <a:r>
              <a:rPr lang="nl-NL" sz="1600" dirty="0" smtClean="0"/>
              <a:t> tumor models</a:t>
            </a:r>
          </a:p>
        </p:txBody>
      </p:sp>
      <p:pic>
        <p:nvPicPr>
          <p:cNvPr id="12" name="Picture 12" descr="Afbeeldingsresultaat voor radboud umc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92696"/>
            <a:ext cx="1705372" cy="1438198"/>
          </a:xfrm>
          <a:prstGeom prst="rect">
            <a:avLst/>
          </a:prstGeom>
          <a:noFill/>
        </p:spPr>
      </p:pic>
      <p:pic>
        <p:nvPicPr>
          <p:cNvPr id="22530" name="Picture 2" descr="Afbeeldingsresultaat voor tagworks pharmaceutical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63968" t="14400" r="13934" b="68800"/>
          <a:stretch>
            <a:fillRect/>
          </a:stretch>
        </p:blipFill>
        <p:spPr bwMode="auto">
          <a:xfrm>
            <a:off x="467544" y="908720"/>
            <a:ext cx="2520280" cy="928524"/>
          </a:xfrm>
          <a:prstGeom prst="rect">
            <a:avLst/>
          </a:prstGeom>
          <a:noFill/>
        </p:spPr>
      </p:pic>
      <p:pic>
        <p:nvPicPr>
          <p:cNvPr id="22532" name="Picture 4" descr="Afbeeldingsresultaat voor USPECT I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717032"/>
            <a:ext cx="2520280" cy="2328102"/>
          </a:xfrm>
          <a:prstGeom prst="rect">
            <a:avLst/>
          </a:prstGeom>
          <a:noFill/>
        </p:spPr>
      </p:pic>
      <p:pic>
        <p:nvPicPr>
          <p:cNvPr id="22534" name="Picture 6" descr="Afbeeldingsresultaat voor tu eindhoven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908720"/>
            <a:ext cx="1584176" cy="792088"/>
          </a:xfrm>
          <a:prstGeom prst="rect">
            <a:avLst/>
          </a:prstGeom>
          <a:noFill/>
        </p:spPr>
      </p:pic>
      <p:pic>
        <p:nvPicPr>
          <p:cNvPr id="22536" name="Picture 8" descr="Gerelateerde afbeeldi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581128"/>
            <a:ext cx="4762500" cy="154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891</TotalTime>
  <Words>188</Words>
  <Application>Microsoft Office PowerPoint</Application>
  <PresentationFormat>Diavoorstelling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Default Theme</vt:lpstr>
      <vt:lpstr>Dia 1</vt:lpstr>
      <vt:lpstr>PRIME granted DTL projects</vt:lpstr>
      <vt:lpstr>Early career scientist projects</vt:lpstr>
      <vt:lpstr>Early career scientist projects</vt:lpstr>
      <vt:lpstr>Public-Private partnership project</vt:lpstr>
      <vt:lpstr>Public-Private partnership project</vt:lpstr>
      <vt:lpstr>Public-Private partnership project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PRIME: awarded DTL projects 2018</dc:title>
  <dc:creator>Z431034</dc:creator>
  <cp:lastModifiedBy>Z431034</cp:lastModifiedBy>
  <cp:revision>52</cp:revision>
  <dcterms:created xsi:type="dcterms:W3CDTF">2018-02-19T07:25:10Z</dcterms:created>
  <dcterms:modified xsi:type="dcterms:W3CDTF">2018-05-04T09:24:48Z</dcterms:modified>
</cp:coreProperties>
</file>