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l, Maartje van" initials="GMv" lastIdx="17" clrIdx="0">
    <p:extLst>
      <p:ext uri="{19B8F6BF-5375-455C-9EA6-DF929625EA0E}">
        <p15:presenceInfo xmlns:p15="http://schemas.microsoft.com/office/powerpoint/2012/main" userId="S::Maartje.vanGeel@radboudumc.nl::d8ad8003-3714-4731-8433-e538dc9145b9" providerId="AD"/>
      </p:ext>
    </p:extLst>
  </p:cmAuthor>
  <p:cmAuthor id="2" name="Dijkstra, Marijke" initials="DM" lastIdx="4" clrIdx="1">
    <p:extLst>
      <p:ext uri="{19B8F6BF-5375-455C-9EA6-DF929625EA0E}">
        <p15:presenceInfo xmlns:p15="http://schemas.microsoft.com/office/powerpoint/2012/main" userId="S::Marijke.Dijkstra@radboudumc.nl::8f4dccb0-c993-46c3-8850-f446c2d1bba6" providerId="AD"/>
      </p:ext>
    </p:extLst>
  </p:cmAuthor>
  <p:cmAuthor id="3" name="Anja" initials="A" lastIdx="3" clrIdx="2">
    <p:extLst>
      <p:ext uri="{19B8F6BF-5375-455C-9EA6-DF929625EA0E}">
        <p15:presenceInfo xmlns:p15="http://schemas.microsoft.com/office/powerpoint/2012/main" userId="S::Anja.vanderCruijsen@radboudumc.nl::f3845f59-1c12-4230-b493-c3780d5457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D7BE0B-B1E4-43AE-853C-11664406C6D4}" type="doc">
      <dgm:prSet loTypeId="urn:microsoft.com/office/officeart/2005/8/layout/hChevron3" loCatId="process" qsTypeId="urn:microsoft.com/office/officeart/2005/8/quickstyle/simple3" qsCatId="simple" csTypeId="urn:microsoft.com/office/officeart/2005/8/colors/accent1_2" csCatId="accent1" phldr="1"/>
      <dgm:spPr/>
    </dgm:pt>
    <dgm:pt modelId="{6D0FA7C3-8300-45B0-8BC8-1A7AD6D520A3}">
      <dgm:prSet phldrT="[Tekst]" custT="1"/>
      <dgm:spPr/>
      <dgm:t>
        <a:bodyPr/>
        <a:lstStyle/>
        <a:p>
          <a:r>
            <a:rPr lang="nl-NL" sz="1200" b="0" dirty="0"/>
            <a:t>Stap 1: Vaststellen van de </a:t>
          </a:r>
        </a:p>
        <a:p>
          <a:r>
            <a:rPr lang="nl-NL" sz="1200" b="0"/>
            <a:t>onderwerpen  </a:t>
          </a:r>
          <a:r>
            <a:rPr lang="nl-NL" sz="1200" b="0" dirty="0"/>
            <a:t>van het deelproject</a:t>
          </a:r>
        </a:p>
      </dgm:t>
    </dgm:pt>
    <dgm:pt modelId="{17F08FC7-11F4-4D10-8D68-FBFC90B5D5CB}" type="parTrans" cxnId="{B313EA5A-B341-441F-BE26-2F45EEC5598E}">
      <dgm:prSet/>
      <dgm:spPr/>
      <dgm:t>
        <a:bodyPr/>
        <a:lstStyle/>
        <a:p>
          <a:endParaRPr lang="nl-NL" sz="1600"/>
        </a:p>
      </dgm:t>
    </dgm:pt>
    <dgm:pt modelId="{FC8643B4-C355-43D8-A843-9BA65D1AB528}" type="sibTrans" cxnId="{B313EA5A-B341-441F-BE26-2F45EEC5598E}">
      <dgm:prSet/>
      <dgm:spPr/>
      <dgm:t>
        <a:bodyPr/>
        <a:lstStyle/>
        <a:p>
          <a:endParaRPr lang="nl-NL" sz="1600"/>
        </a:p>
      </dgm:t>
    </dgm:pt>
    <dgm:pt modelId="{6648EBD9-9254-4834-841C-859E176623BB}">
      <dgm:prSet phldrT="[Tekst]" custT="1"/>
      <dgm:spPr/>
      <dgm:t>
        <a:bodyPr/>
        <a:lstStyle/>
        <a:p>
          <a:endParaRPr lang="nl-NL" sz="1600" dirty="0"/>
        </a:p>
        <a:p>
          <a:r>
            <a:rPr lang="nl-NL" sz="1200" b="0" dirty="0"/>
            <a:t>Stap 2: Opstellen Blauwdrukken</a:t>
          </a:r>
        </a:p>
        <a:p>
          <a:endParaRPr lang="nl-NL" sz="1600" dirty="0"/>
        </a:p>
      </dgm:t>
    </dgm:pt>
    <dgm:pt modelId="{A0FDC3EC-6CFA-46A5-A0F0-573427D034AF}" type="parTrans" cxnId="{79A6D712-12DC-4F71-9AF5-AD4370FA1286}">
      <dgm:prSet/>
      <dgm:spPr/>
      <dgm:t>
        <a:bodyPr/>
        <a:lstStyle/>
        <a:p>
          <a:endParaRPr lang="nl-NL" sz="1600"/>
        </a:p>
      </dgm:t>
    </dgm:pt>
    <dgm:pt modelId="{E7FC4E8B-E172-4BAE-8353-BFFC892BDFA0}" type="sibTrans" cxnId="{79A6D712-12DC-4F71-9AF5-AD4370FA1286}">
      <dgm:prSet/>
      <dgm:spPr/>
      <dgm:t>
        <a:bodyPr/>
        <a:lstStyle/>
        <a:p>
          <a:endParaRPr lang="nl-NL" sz="1600"/>
        </a:p>
      </dgm:t>
    </dgm:pt>
    <dgm:pt modelId="{98DE696B-DE14-4F41-94B6-13B2C527128B}">
      <dgm:prSet phldrT="[Tekst]" custT="1"/>
      <dgm:spPr/>
      <dgm:t>
        <a:bodyPr/>
        <a:lstStyle/>
        <a:p>
          <a:r>
            <a:rPr lang="nl-NL" sz="1200" b="0" dirty="0"/>
            <a:t>Stap 4: Bestendigen van de Blauwdrukken en Processen</a:t>
          </a:r>
        </a:p>
      </dgm:t>
    </dgm:pt>
    <dgm:pt modelId="{BE602CD6-D0F4-49AD-8CB3-D4D89639A3D0}" type="parTrans" cxnId="{66D1AF20-3C05-4AAE-8EAE-AF818438A7E0}">
      <dgm:prSet/>
      <dgm:spPr/>
      <dgm:t>
        <a:bodyPr/>
        <a:lstStyle/>
        <a:p>
          <a:endParaRPr lang="nl-NL" sz="1600"/>
        </a:p>
      </dgm:t>
    </dgm:pt>
    <dgm:pt modelId="{7D71E0EE-721B-465D-B473-662E3656F81B}" type="sibTrans" cxnId="{66D1AF20-3C05-4AAE-8EAE-AF818438A7E0}">
      <dgm:prSet/>
      <dgm:spPr/>
      <dgm:t>
        <a:bodyPr/>
        <a:lstStyle/>
        <a:p>
          <a:endParaRPr lang="nl-NL" sz="1600"/>
        </a:p>
      </dgm:t>
    </dgm:pt>
    <dgm:pt modelId="{0867A406-7EFE-47C3-9018-87A1F0D21FE6}">
      <dgm:prSet phldrT="[Tekst]" custT="1"/>
      <dgm:spPr/>
      <dgm:t>
        <a:bodyPr/>
        <a:lstStyle/>
        <a:p>
          <a:r>
            <a:rPr lang="nl-NL" sz="1200" b="0" dirty="0"/>
            <a:t>Stap 3: Implementatie Blauwdrukken</a:t>
          </a:r>
        </a:p>
      </dgm:t>
    </dgm:pt>
    <dgm:pt modelId="{392251D1-839B-43F0-AC5B-0976B2CECA5B}" type="parTrans" cxnId="{25D1916E-BE39-44BC-9C3D-6DA46BF8E14D}">
      <dgm:prSet/>
      <dgm:spPr/>
      <dgm:t>
        <a:bodyPr/>
        <a:lstStyle/>
        <a:p>
          <a:endParaRPr lang="nl-NL"/>
        </a:p>
      </dgm:t>
    </dgm:pt>
    <dgm:pt modelId="{A4F46FCD-71BA-4359-9CE9-93D1622F7D6B}" type="sibTrans" cxnId="{25D1916E-BE39-44BC-9C3D-6DA46BF8E14D}">
      <dgm:prSet/>
      <dgm:spPr/>
      <dgm:t>
        <a:bodyPr/>
        <a:lstStyle/>
        <a:p>
          <a:endParaRPr lang="nl-NL"/>
        </a:p>
      </dgm:t>
    </dgm:pt>
    <dgm:pt modelId="{55E3761F-5486-4F76-9599-403D31B5DEB7}" type="pres">
      <dgm:prSet presAssocID="{50D7BE0B-B1E4-43AE-853C-11664406C6D4}" presName="Name0" presStyleCnt="0">
        <dgm:presLayoutVars>
          <dgm:dir/>
          <dgm:resizeHandles val="exact"/>
        </dgm:presLayoutVars>
      </dgm:prSet>
      <dgm:spPr/>
    </dgm:pt>
    <dgm:pt modelId="{9ABCCF3C-4573-4CD8-AAD8-D14DAD8A84CA}" type="pres">
      <dgm:prSet presAssocID="{6D0FA7C3-8300-45B0-8BC8-1A7AD6D520A3}" presName="parTxOnly" presStyleLbl="node1" presStyleIdx="0" presStyleCnt="4" custScaleX="101080">
        <dgm:presLayoutVars>
          <dgm:bulletEnabled val="1"/>
        </dgm:presLayoutVars>
      </dgm:prSet>
      <dgm:spPr/>
    </dgm:pt>
    <dgm:pt modelId="{A9634786-5F66-4D62-A805-A0052BC5DFC1}" type="pres">
      <dgm:prSet presAssocID="{FC8643B4-C355-43D8-A843-9BA65D1AB528}" presName="parSpace" presStyleCnt="0"/>
      <dgm:spPr/>
    </dgm:pt>
    <dgm:pt modelId="{D67771A5-58CC-4CE8-8168-A8B291168DAB}" type="pres">
      <dgm:prSet presAssocID="{6648EBD9-9254-4834-841C-859E176623BB}" presName="parTxOnly" presStyleLbl="node1" presStyleIdx="1" presStyleCnt="4" custScaleX="67589" custLinFactNeighborX="8052" custLinFactNeighborY="-4161">
        <dgm:presLayoutVars>
          <dgm:bulletEnabled val="1"/>
        </dgm:presLayoutVars>
      </dgm:prSet>
      <dgm:spPr/>
    </dgm:pt>
    <dgm:pt modelId="{D0C3A2C5-C481-4D98-8E01-302144981A4C}" type="pres">
      <dgm:prSet presAssocID="{E7FC4E8B-E172-4BAE-8353-BFFC892BDFA0}" presName="parSpace" presStyleCnt="0"/>
      <dgm:spPr/>
    </dgm:pt>
    <dgm:pt modelId="{F7EAE0E7-9542-4102-820F-4569201AACA9}" type="pres">
      <dgm:prSet presAssocID="{0867A406-7EFE-47C3-9018-87A1F0D21FE6}" presName="parTxOnly" presStyleLbl="node1" presStyleIdx="2" presStyleCnt="4" custScaleX="76585">
        <dgm:presLayoutVars>
          <dgm:bulletEnabled val="1"/>
        </dgm:presLayoutVars>
      </dgm:prSet>
      <dgm:spPr/>
    </dgm:pt>
    <dgm:pt modelId="{91D75727-B2CE-4E43-9C03-00328835D90A}" type="pres">
      <dgm:prSet presAssocID="{A4F46FCD-71BA-4359-9CE9-93D1622F7D6B}" presName="parSpace" presStyleCnt="0"/>
      <dgm:spPr/>
    </dgm:pt>
    <dgm:pt modelId="{753B34AA-B834-4D84-A185-E9D1D746B784}" type="pres">
      <dgm:prSet presAssocID="{98DE696B-DE14-4F41-94B6-13B2C527128B}" presName="parTxOnly" presStyleLbl="node1" presStyleIdx="3" presStyleCnt="4" custScaleX="89079" custLinFactNeighborX="499" custLinFactNeighborY="-4161">
        <dgm:presLayoutVars>
          <dgm:bulletEnabled val="1"/>
        </dgm:presLayoutVars>
      </dgm:prSet>
      <dgm:spPr/>
    </dgm:pt>
  </dgm:ptLst>
  <dgm:cxnLst>
    <dgm:cxn modelId="{79A6D712-12DC-4F71-9AF5-AD4370FA1286}" srcId="{50D7BE0B-B1E4-43AE-853C-11664406C6D4}" destId="{6648EBD9-9254-4834-841C-859E176623BB}" srcOrd="1" destOrd="0" parTransId="{A0FDC3EC-6CFA-46A5-A0F0-573427D034AF}" sibTransId="{E7FC4E8B-E172-4BAE-8353-BFFC892BDFA0}"/>
    <dgm:cxn modelId="{325D4C1B-63A5-4ADC-B203-304419E62DD6}" type="presOf" srcId="{0867A406-7EFE-47C3-9018-87A1F0D21FE6}" destId="{F7EAE0E7-9542-4102-820F-4569201AACA9}" srcOrd="0" destOrd="0" presId="urn:microsoft.com/office/officeart/2005/8/layout/hChevron3"/>
    <dgm:cxn modelId="{66D1AF20-3C05-4AAE-8EAE-AF818438A7E0}" srcId="{50D7BE0B-B1E4-43AE-853C-11664406C6D4}" destId="{98DE696B-DE14-4F41-94B6-13B2C527128B}" srcOrd="3" destOrd="0" parTransId="{BE602CD6-D0F4-49AD-8CB3-D4D89639A3D0}" sibTransId="{7D71E0EE-721B-465D-B473-662E3656F81B}"/>
    <dgm:cxn modelId="{AD95F029-070E-4382-9F70-444A9EAB48C4}" type="presOf" srcId="{50D7BE0B-B1E4-43AE-853C-11664406C6D4}" destId="{55E3761F-5486-4F76-9599-403D31B5DEB7}" srcOrd="0" destOrd="0" presId="urn:microsoft.com/office/officeart/2005/8/layout/hChevron3"/>
    <dgm:cxn modelId="{86894039-BA33-4F33-B207-C44DD7E096A3}" type="presOf" srcId="{98DE696B-DE14-4F41-94B6-13B2C527128B}" destId="{753B34AA-B834-4D84-A185-E9D1D746B784}" srcOrd="0" destOrd="0" presId="urn:microsoft.com/office/officeart/2005/8/layout/hChevron3"/>
    <dgm:cxn modelId="{A931776C-AD95-4825-8889-305C13D4D52C}" type="presOf" srcId="{6D0FA7C3-8300-45B0-8BC8-1A7AD6D520A3}" destId="{9ABCCF3C-4573-4CD8-AAD8-D14DAD8A84CA}" srcOrd="0" destOrd="0" presId="urn:microsoft.com/office/officeart/2005/8/layout/hChevron3"/>
    <dgm:cxn modelId="{25D1916E-BE39-44BC-9C3D-6DA46BF8E14D}" srcId="{50D7BE0B-B1E4-43AE-853C-11664406C6D4}" destId="{0867A406-7EFE-47C3-9018-87A1F0D21FE6}" srcOrd="2" destOrd="0" parTransId="{392251D1-839B-43F0-AC5B-0976B2CECA5B}" sibTransId="{A4F46FCD-71BA-4359-9CE9-93D1622F7D6B}"/>
    <dgm:cxn modelId="{B313EA5A-B341-441F-BE26-2F45EEC5598E}" srcId="{50D7BE0B-B1E4-43AE-853C-11664406C6D4}" destId="{6D0FA7C3-8300-45B0-8BC8-1A7AD6D520A3}" srcOrd="0" destOrd="0" parTransId="{17F08FC7-11F4-4D10-8D68-FBFC90B5D5CB}" sibTransId="{FC8643B4-C355-43D8-A843-9BA65D1AB528}"/>
    <dgm:cxn modelId="{566508C3-6E66-4A77-A8E9-5C724F5BEBC4}" type="presOf" srcId="{6648EBD9-9254-4834-841C-859E176623BB}" destId="{D67771A5-58CC-4CE8-8168-A8B291168DAB}" srcOrd="0" destOrd="0" presId="urn:microsoft.com/office/officeart/2005/8/layout/hChevron3"/>
    <dgm:cxn modelId="{F448142D-2AE6-487D-9EA4-FB05946031A0}" type="presParOf" srcId="{55E3761F-5486-4F76-9599-403D31B5DEB7}" destId="{9ABCCF3C-4573-4CD8-AAD8-D14DAD8A84CA}" srcOrd="0" destOrd="0" presId="urn:microsoft.com/office/officeart/2005/8/layout/hChevron3"/>
    <dgm:cxn modelId="{602F0FAC-6871-41A6-A6AD-23D60EF4663D}" type="presParOf" srcId="{55E3761F-5486-4F76-9599-403D31B5DEB7}" destId="{A9634786-5F66-4D62-A805-A0052BC5DFC1}" srcOrd="1" destOrd="0" presId="urn:microsoft.com/office/officeart/2005/8/layout/hChevron3"/>
    <dgm:cxn modelId="{3AAE28FE-E968-4875-B1D3-47AFD3F57043}" type="presParOf" srcId="{55E3761F-5486-4F76-9599-403D31B5DEB7}" destId="{D67771A5-58CC-4CE8-8168-A8B291168DAB}" srcOrd="2" destOrd="0" presId="urn:microsoft.com/office/officeart/2005/8/layout/hChevron3"/>
    <dgm:cxn modelId="{1B3F89D0-6B5E-45D2-85B3-CFB2FE4E40C9}" type="presParOf" srcId="{55E3761F-5486-4F76-9599-403D31B5DEB7}" destId="{D0C3A2C5-C481-4D98-8E01-302144981A4C}" srcOrd="3" destOrd="0" presId="urn:microsoft.com/office/officeart/2005/8/layout/hChevron3"/>
    <dgm:cxn modelId="{BA109647-73E9-4FBE-8A17-D9EC751DF3F6}" type="presParOf" srcId="{55E3761F-5486-4F76-9599-403D31B5DEB7}" destId="{F7EAE0E7-9542-4102-820F-4569201AACA9}" srcOrd="4" destOrd="0" presId="urn:microsoft.com/office/officeart/2005/8/layout/hChevron3"/>
    <dgm:cxn modelId="{E8873D4C-3E61-4C0E-9C3B-A3533C404925}" type="presParOf" srcId="{55E3761F-5486-4F76-9599-403D31B5DEB7}" destId="{91D75727-B2CE-4E43-9C03-00328835D90A}" srcOrd="5" destOrd="0" presId="urn:microsoft.com/office/officeart/2005/8/layout/hChevron3"/>
    <dgm:cxn modelId="{6DCBADC1-C6C4-4A47-A11F-F613761E9B28}" type="presParOf" srcId="{55E3761F-5486-4F76-9599-403D31B5DEB7}" destId="{753B34AA-B834-4D84-A185-E9D1D746B784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CCF3C-4573-4CD8-AAD8-D14DAD8A84CA}">
      <dsp:nvSpPr>
        <dsp:cNvPr id="0" name=""/>
        <dsp:cNvSpPr/>
      </dsp:nvSpPr>
      <dsp:spPr>
        <a:xfrm>
          <a:off x="3183" y="0"/>
          <a:ext cx="3252952" cy="5104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1: Vaststellen van de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/>
            <a:t>onderwerpen  </a:t>
          </a:r>
          <a:r>
            <a:rPr lang="nl-NL" sz="1200" b="0" kern="1200" dirty="0"/>
            <a:t>van het deelproject</a:t>
          </a:r>
        </a:p>
      </dsp:txBody>
      <dsp:txXfrm>
        <a:off x="3183" y="0"/>
        <a:ext cx="3125335" cy="510467"/>
      </dsp:txXfrm>
    </dsp:sp>
    <dsp:sp modelId="{D67771A5-58CC-4CE8-8168-A8B291168DAB}">
      <dsp:nvSpPr>
        <dsp:cNvPr id="0" name=""/>
        <dsp:cNvSpPr/>
      </dsp:nvSpPr>
      <dsp:spPr>
        <a:xfrm>
          <a:off x="2664322" y="0"/>
          <a:ext cx="2175146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2: Opstellen Blauwdrukken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</dsp:txBody>
      <dsp:txXfrm>
        <a:off x="2919556" y="0"/>
        <a:ext cx="1664679" cy="510467"/>
      </dsp:txXfrm>
    </dsp:sp>
    <dsp:sp modelId="{F7EAE0E7-9542-4102-820F-4569201AACA9}">
      <dsp:nvSpPr>
        <dsp:cNvPr id="0" name=""/>
        <dsp:cNvSpPr/>
      </dsp:nvSpPr>
      <dsp:spPr>
        <a:xfrm>
          <a:off x="4144003" y="0"/>
          <a:ext cx="2464655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3: Implementatie Blauwdrukken</a:t>
          </a:r>
        </a:p>
      </dsp:txBody>
      <dsp:txXfrm>
        <a:off x="4399237" y="0"/>
        <a:ext cx="1954188" cy="510467"/>
      </dsp:txXfrm>
    </dsp:sp>
    <dsp:sp modelId="{753B34AA-B834-4D84-A185-E9D1D746B784}">
      <dsp:nvSpPr>
        <dsp:cNvPr id="0" name=""/>
        <dsp:cNvSpPr/>
      </dsp:nvSpPr>
      <dsp:spPr>
        <a:xfrm>
          <a:off x="5968202" y="0"/>
          <a:ext cx="2866736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4: Bestendigen van de Blauwdrukken en Processen</a:t>
          </a:r>
        </a:p>
      </dsp:txBody>
      <dsp:txXfrm>
        <a:off x="6223436" y="0"/>
        <a:ext cx="2356269" cy="510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3025C-4084-419A-91BB-1EF76810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97564"/>
            <a:ext cx="8505886" cy="533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sz="1800" dirty="0"/>
              <a:t>Optimalisatie administratief patiëntenzorgproces (deelproject Harmonisatie Poliklinieken)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6AEA56-D88A-4A75-96DC-98F1F07F2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000" y="498076"/>
            <a:ext cx="8100000" cy="344365"/>
          </a:xfrm>
        </p:spPr>
        <p:txBody>
          <a:bodyPr/>
          <a:lstStyle/>
          <a:p>
            <a:pPr marL="0" indent="0">
              <a:buNone/>
            </a:pPr>
            <a:endParaRPr lang="nl-NL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sz="1800" dirty="0">
                <a:solidFill>
                  <a:schemeClr val="accent1"/>
                </a:solidFill>
              </a:rPr>
              <a:t>Doelstelling: Het vergroten van de patiëntgerichtheid en medewerkergerichtheid door het uniformeren van het administratieve patiëntenzorgproces. </a:t>
            </a:r>
          </a:p>
          <a:p>
            <a:pPr marL="0" indent="0">
              <a:buNone/>
            </a:pPr>
            <a:endParaRPr lang="nl-NL" sz="1800" dirty="0">
              <a:solidFill>
                <a:schemeClr val="accent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54547EC-7FB3-4E26-B8AF-48496A7CFAAC}"/>
              </a:ext>
            </a:extLst>
          </p:cNvPr>
          <p:cNvSpPr txBox="1"/>
          <p:nvPr/>
        </p:nvSpPr>
        <p:spPr>
          <a:xfrm>
            <a:off x="515255" y="2149019"/>
            <a:ext cx="4491751" cy="48013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Wat was de uitdaging?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Meer behoefte aan uniformiteit in het administratieve patiëntenzorgproces voor patiënten en medewerkers op de </a:t>
            </a:r>
            <a:r>
              <a:rPr lang="nl-NL" sz="1200" strike="sngStrike" dirty="0"/>
              <a:t>verschillend</a:t>
            </a:r>
            <a:r>
              <a:rPr lang="nl-NL" sz="1200" dirty="0"/>
              <a:t> poliklinieken. </a:t>
            </a:r>
          </a:p>
          <a:p>
            <a:endParaRPr lang="nl-NL" sz="1200" dirty="0"/>
          </a:p>
          <a:p>
            <a:r>
              <a:rPr lang="nl-NL" sz="1600" dirty="0"/>
              <a:t>Wat was de geboden oplossing?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Opstellen en implementatie van Radboudumcbrede blauwdrukken voor de werkwijze van het administratieve patiëntenzorgproces op de polikliniek, samen met de medewerkers poliklinieken, IM en het projectteam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Een voorbeeld: Blauwdruk Videogesprek consult m.b.v. Zaurus.</a:t>
            </a:r>
          </a:p>
          <a:p>
            <a:endParaRPr lang="nl-NL" sz="1200" dirty="0"/>
          </a:p>
          <a:p>
            <a:r>
              <a:rPr lang="nl-NL" sz="1600" dirty="0"/>
              <a:t>Wat zijn de resultaten?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Heldere ziekenhuisbrede blauwdrukken voor de werkwijze van het administratieve patiëntenzorgproces op de polikliniek.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Dezelfde ervaring op iedere polikliniek door de patiënt.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Verbetering van kwaliteit en doelmatigheid door kortere doorlooptijd van het proces voor de patiënt.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Uniform basiskennisniveau en scholingsplan (korte en lange termijn), duurzame inzetbaarheid en meer uitwisselbaarheid van de administratief medewerkers van de polikliniek/ polikliniek assistenten binnen eigen en andere poliklinieken.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/>
          </a:p>
          <a:p>
            <a:r>
              <a:rPr lang="nl-NL" dirty="0"/>
              <a:t>Volgende keer: Ruimtegebruik poliklinieken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C997B0E0-3B59-4F7B-97D1-4FB130C830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8014025"/>
              </p:ext>
            </p:extLst>
          </p:nvPr>
        </p:nvGraphicFramePr>
        <p:xfrm>
          <a:off x="192947" y="1524578"/>
          <a:ext cx="8834939" cy="510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kstvak 11">
            <a:extLst>
              <a:ext uri="{FF2B5EF4-FFF2-40B4-BE49-F238E27FC236}">
                <a16:creationId xmlns:a16="http://schemas.microsoft.com/office/drawing/2014/main" id="{17EB981D-C1F1-483B-AB3E-2BF0A7199036}"/>
              </a:ext>
            </a:extLst>
          </p:cNvPr>
          <p:cNvSpPr txBox="1"/>
          <p:nvPr/>
        </p:nvSpPr>
        <p:spPr>
          <a:xfrm>
            <a:off x="5169738" y="4715317"/>
            <a:ext cx="3663002" cy="144655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Projectteam:</a:t>
            </a:r>
          </a:p>
          <a:p>
            <a:r>
              <a:rPr lang="nl-NL" sz="1000" dirty="0"/>
              <a:t>Anja van der Cruijsen, adviseur PVI, deelprojectleider</a:t>
            </a:r>
          </a:p>
          <a:p>
            <a:r>
              <a:rPr lang="nl-NL" sz="1000" dirty="0"/>
              <a:t>Esther Veenstra, zorgmanager, deelprojectleider</a:t>
            </a:r>
          </a:p>
          <a:p>
            <a:r>
              <a:rPr lang="nl-NL" sz="1000" dirty="0"/>
              <a:t>Hendrik Ermers, bedrijfsleider</a:t>
            </a:r>
          </a:p>
          <a:p>
            <a:r>
              <a:rPr lang="nl-NL" sz="1000" dirty="0"/>
              <a:t>Erlinde Braam-Vemer, adviseur PVI</a:t>
            </a:r>
          </a:p>
          <a:p>
            <a:r>
              <a:rPr lang="nl-NL" sz="1000" dirty="0"/>
              <a:t>Jules Kastelijns, adviseur PVI</a:t>
            </a:r>
          </a:p>
          <a:p>
            <a:r>
              <a:rPr lang="nl-NL" sz="1000" dirty="0"/>
              <a:t>Jip Klerks, projectassistent PVI</a:t>
            </a:r>
          </a:p>
          <a:p>
            <a:r>
              <a:rPr lang="nl-NL" sz="1000" dirty="0"/>
              <a:t>Flora Brok, projectassistent PVI</a:t>
            </a:r>
            <a:endParaRPr lang="nl-NL" sz="900" dirty="0"/>
          </a:p>
        </p:txBody>
      </p:sp>
      <p:pic>
        <p:nvPicPr>
          <p:cNvPr id="8" name="Afbeelding 7" descr="Afbeelding met tekst, persoon, elektronica, computer&#10;&#10;Automatisch gegenereerde beschrijving">
            <a:extLst>
              <a:ext uri="{FF2B5EF4-FFF2-40B4-BE49-F238E27FC236}">
                <a16:creationId xmlns:a16="http://schemas.microsoft.com/office/drawing/2014/main" id="{108E8CC7-46CB-4BAF-A4F4-5375E5722D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36" y="2142683"/>
            <a:ext cx="3663001" cy="244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83845"/>
      </p:ext>
    </p:extLst>
  </p:cSld>
  <p:clrMapOvr>
    <a:masterClrMapping/>
  </p:clrMapOvr>
</p:sld>
</file>

<file path=ppt/theme/theme1.xml><?xml version="1.0" encoding="utf-8"?>
<a:theme xmlns:a="http://schemas.openxmlformats.org/drawingml/2006/main" name="Radboudumc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292</TotalTime>
  <Words>243</Words>
  <Application>Microsoft Office PowerPoint</Application>
  <PresentationFormat>Diavoorstelling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Radboudumc</vt:lpstr>
      <vt:lpstr>Optimalisatie administratief patiëntenzorgproces (deelproject Harmonisatie Poliklinieken)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Z442168</dc:creator>
  <cp:lastModifiedBy>Dijkstra, Marijke</cp:lastModifiedBy>
  <cp:revision>46</cp:revision>
  <dcterms:created xsi:type="dcterms:W3CDTF">2020-10-19T13:34:34Z</dcterms:created>
  <dcterms:modified xsi:type="dcterms:W3CDTF">2021-06-28T09:58:33Z</dcterms:modified>
</cp:coreProperties>
</file>