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5" r:id="rId4"/>
    <p:sldId id="291" r:id="rId5"/>
    <p:sldId id="296" r:id="rId6"/>
    <p:sldId id="297" r:id="rId7"/>
    <p:sldId id="298" r:id="rId8"/>
    <p:sldId id="279" r:id="rId9"/>
    <p:sldId id="299" r:id="rId10"/>
    <p:sldId id="310" r:id="rId11"/>
    <p:sldId id="300" r:id="rId12"/>
    <p:sldId id="306" r:id="rId13"/>
    <p:sldId id="312" r:id="rId14"/>
    <p:sldId id="271" r:id="rId15"/>
    <p:sldId id="272" r:id="rId16"/>
    <p:sldId id="267" r:id="rId17"/>
    <p:sldId id="268" r:id="rId18"/>
    <p:sldId id="311" r:id="rId19"/>
    <p:sldId id="302" r:id="rId20"/>
    <p:sldId id="353" r:id="rId21"/>
    <p:sldId id="270" r:id="rId22"/>
    <p:sldId id="350" r:id="rId23"/>
    <p:sldId id="352" r:id="rId24"/>
    <p:sldId id="276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2"/>
    <p:restoredTop sz="91349" autoAdjust="0"/>
  </p:normalViewPr>
  <p:slideViewPr>
    <p:cSldViewPr>
      <p:cViewPr varScale="1">
        <p:scale>
          <a:sx n="70" d="100"/>
          <a:sy n="70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E1EBA-AC86-4632-8267-60DAA6EE8046}" type="datetimeFigureOut">
              <a:rPr lang="nl-NL" smtClean="0"/>
              <a:pPr/>
              <a:t>2-11-2021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2B7B-34A8-4724-86CF-428DD182CB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58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  <a:p>
            <a:r>
              <a:rPr lang="nl-NL" dirty="0"/>
              <a:t>Research: 27 EC </a:t>
            </a:r>
            <a:r>
              <a:rPr lang="nl-NL" dirty="0" err="1"/>
              <a:t>electives</a:t>
            </a:r>
            <a:r>
              <a:rPr lang="nl-NL" dirty="0"/>
              <a:t> (120 – 93) page 23 </a:t>
            </a:r>
            <a:r>
              <a:rPr lang="nl-NL" dirty="0" err="1"/>
              <a:t>regulations</a:t>
            </a:r>
            <a:endParaRPr lang="nl-NL" dirty="0"/>
          </a:p>
          <a:p>
            <a:r>
              <a:rPr lang="nl-NL" dirty="0"/>
              <a:t>Communication/Consultancy: 21 EC for </a:t>
            </a:r>
            <a:r>
              <a:rPr lang="nl-NL" dirty="0" err="1"/>
              <a:t>electives</a:t>
            </a:r>
            <a:r>
              <a:rPr lang="nl-NL" dirty="0"/>
              <a:t> (120 – 99) idem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6E0A7-ECDC-44EE-8A6F-02F044199B83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1B39E-71DD-4418-89F5-358DBD1C7D22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dirty="0" err="1"/>
              <a:t>Electives</a:t>
            </a:r>
            <a:r>
              <a:rPr lang="nl-NL" baseline="0" dirty="0"/>
              <a:t> = 11 EC; </a:t>
            </a:r>
            <a:r>
              <a:rPr lang="nl-NL" baseline="0" dirty="0" err="1"/>
              <a:t>max</a:t>
            </a:r>
            <a:r>
              <a:rPr lang="nl-NL" baseline="0" dirty="0"/>
              <a:t> 6 EC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/>
              <a:t>BSc</a:t>
            </a:r>
            <a:r>
              <a:rPr lang="nl-NL" baseline="0" dirty="0"/>
              <a:t> </a:t>
            </a:r>
            <a:r>
              <a:rPr lang="nl-NL" baseline="0" dirty="0" err="1"/>
              <a:t>courses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6E0A7-ECDC-44EE-8A6F-02F044199B83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1B39E-71DD-4418-89F5-358DBD1C7D22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037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buNone/>
            </a:pPr>
            <a:r>
              <a:rPr lang="nl-NL" dirty="0" err="1">
                <a:solidFill>
                  <a:schemeClr val="accent1"/>
                </a:solidFill>
              </a:rPr>
              <a:t>You</a:t>
            </a:r>
            <a:r>
              <a:rPr lang="nl-NL" dirty="0">
                <a:solidFill>
                  <a:schemeClr val="accent1"/>
                </a:solidFill>
              </a:rPr>
              <a:t> are in the </a:t>
            </a:r>
            <a:r>
              <a:rPr lang="nl-NL" dirty="0" err="1">
                <a:solidFill>
                  <a:schemeClr val="accent1"/>
                </a:solidFill>
              </a:rPr>
              <a:t>lead</a:t>
            </a:r>
            <a:r>
              <a:rPr lang="nl-NL" dirty="0">
                <a:solidFill>
                  <a:schemeClr val="accent1"/>
                </a:solidFill>
              </a:rPr>
              <a:t> to start up the </a:t>
            </a:r>
            <a:r>
              <a:rPr lang="nl-NL" dirty="0" err="1">
                <a:solidFill>
                  <a:schemeClr val="accent1"/>
                </a:solidFill>
              </a:rPr>
              <a:t>application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process</a:t>
            </a:r>
            <a:r>
              <a:rPr lang="nl-NL" dirty="0">
                <a:solidFill>
                  <a:schemeClr val="accent1"/>
                </a:solidFill>
              </a:rPr>
              <a:t> for </a:t>
            </a:r>
            <a:r>
              <a:rPr lang="nl-NL" dirty="0" err="1">
                <a:solidFill>
                  <a:schemeClr val="accent1"/>
                </a:solidFill>
              </a:rPr>
              <a:t>any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stay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abroad</a:t>
            </a:r>
            <a:r>
              <a:rPr lang="nl-NL" dirty="0">
                <a:solidFill>
                  <a:schemeClr val="accent1"/>
                </a:solidFill>
              </a:rPr>
              <a:t>, </a:t>
            </a:r>
            <a:r>
              <a:rPr lang="nl-NL" dirty="0" err="1">
                <a:solidFill>
                  <a:schemeClr val="accent1"/>
                </a:solidFill>
              </a:rPr>
              <a:t>be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it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internship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or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study</a:t>
            </a:r>
            <a:r>
              <a:rPr lang="nl-NL" dirty="0">
                <a:solidFill>
                  <a:schemeClr val="accent1"/>
                </a:solidFill>
              </a:rPr>
              <a:t>. And </a:t>
            </a:r>
            <a:r>
              <a:rPr lang="nl-NL" dirty="0" err="1">
                <a:solidFill>
                  <a:schemeClr val="accent1"/>
                </a:solidFill>
              </a:rPr>
              <a:t>your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first</a:t>
            </a:r>
            <a:r>
              <a:rPr lang="nl-NL" dirty="0">
                <a:solidFill>
                  <a:schemeClr val="accent1"/>
                </a:solidFill>
              </a:rPr>
              <a:t> step is OSIRIS </a:t>
            </a:r>
            <a:r>
              <a:rPr lang="nl-NL" dirty="0" err="1">
                <a:solidFill>
                  <a:schemeClr val="accent1"/>
                </a:solidFill>
              </a:rPr>
              <a:t>Abroad</a:t>
            </a:r>
            <a:r>
              <a:rPr lang="nl-NL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>
                <a:solidFill>
                  <a:schemeClr val="accent1"/>
                </a:solidFill>
              </a:rPr>
              <a:t>Once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you</a:t>
            </a:r>
            <a:r>
              <a:rPr lang="nl-NL" dirty="0">
                <a:solidFill>
                  <a:schemeClr val="accent1"/>
                </a:solidFill>
              </a:rPr>
              <a:t> have </a:t>
            </a:r>
            <a:r>
              <a:rPr lang="nl-NL" dirty="0" err="1">
                <a:solidFill>
                  <a:schemeClr val="accent1"/>
                </a:solidFill>
              </a:rPr>
              <a:t>submitted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this</a:t>
            </a:r>
            <a:r>
              <a:rPr lang="nl-NL" dirty="0">
                <a:solidFill>
                  <a:schemeClr val="accent1"/>
                </a:solidFill>
              </a:rPr>
              <a:t> information, we </a:t>
            </a:r>
            <a:r>
              <a:rPr lang="nl-NL" dirty="0" err="1">
                <a:solidFill>
                  <a:schemeClr val="accent1"/>
                </a:solidFill>
              </a:rPr>
              <a:t>receive</a:t>
            </a:r>
            <a:r>
              <a:rPr lang="nl-NL" dirty="0">
                <a:solidFill>
                  <a:schemeClr val="accent1"/>
                </a:solidFill>
              </a:rPr>
              <a:t> a </a:t>
            </a:r>
            <a:r>
              <a:rPr lang="nl-NL" dirty="0" err="1">
                <a:solidFill>
                  <a:schemeClr val="accent1"/>
                </a:solidFill>
              </a:rPr>
              <a:t>notification</a:t>
            </a:r>
            <a:r>
              <a:rPr lang="nl-NL" dirty="0">
                <a:solidFill>
                  <a:schemeClr val="accent1"/>
                </a:solidFill>
              </a:rPr>
              <a:t> and </a:t>
            </a:r>
            <a:r>
              <a:rPr lang="nl-NL" dirty="0" err="1">
                <a:solidFill>
                  <a:schemeClr val="accent1"/>
                </a:solidFill>
              </a:rPr>
              <a:t>will</a:t>
            </a:r>
            <a:r>
              <a:rPr lang="nl-NL" dirty="0">
                <a:solidFill>
                  <a:schemeClr val="accent1"/>
                </a:solidFill>
              </a:rPr>
              <a:t> check </a:t>
            </a:r>
            <a:r>
              <a:rPr lang="nl-NL" dirty="0" err="1">
                <a:solidFill>
                  <a:schemeClr val="accent1"/>
                </a:solidFill>
              </a:rPr>
              <a:t>your</a:t>
            </a:r>
            <a:r>
              <a:rPr lang="nl-NL" dirty="0">
                <a:solidFill>
                  <a:schemeClr val="accent1"/>
                </a:solidFill>
              </a:rPr>
              <a:t> input. </a:t>
            </a:r>
            <a:r>
              <a:rPr lang="nl-NL" dirty="0" err="1">
                <a:solidFill>
                  <a:schemeClr val="accent1"/>
                </a:solidFill>
              </a:rPr>
              <a:t>If</a:t>
            </a:r>
            <a:r>
              <a:rPr lang="nl-NL" dirty="0">
                <a:solidFill>
                  <a:schemeClr val="accent1"/>
                </a:solidFill>
              </a:rPr>
              <a:t> all is correct, we </a:t>
            </a:r>
            <a:r>
              <a:rPr lang="nl-NL" dirty="0" err="1">
                <a:solidFill>
                  <a:schemeClr val="accent1"/>
                </a:solidFill>
              </a:rPr>
              <a:t>will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forward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your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application</a:t>
            </a:r>
            <a:r>
              <a:rPr lang="nl-NL" dirty="0">
                <a:solidFill>
                  <a:schemeClr val="accent1"/>
                </a:solidFill>
              </a:rPr>
              <a:t> to the </a:t>
            </a:r>
            <a:r>
              <a:rPr lang="nl-NL" dirty="0" err="1">
                <a:solidFill>
                  <a:schemeClr val="accent1"/>
                </a:solidFill>
              </a:rPr>
              <a:t>appropriate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scholarship</a:t>
            </a:r>
            <a:r>
              <a:rPr lang="nl-NL" dirty="0">
                <a:solidFill>
                  <a:schemeClr val="accent1"/>
                </a:solidFill>
              </a:rPr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>
                <a:solidFill>
                  <a:schemeClr val="accent1"/>
                </a:solidFill>
              </a:rPr>
              <a:t>Proof</a:t>
            </a:r>
            <a:r>
              <a:rPr lang="nl-NL" dirty="0">
                <a:solidFill>
                  <a:schemeClr val="accent1"/>
                </a:solidFill>
              </a:rPr>
              <a:t> of Health – for Canada &amp;</a:t>
            </a:r>
            <a:r>
              <a:rPr lang="nl-NL" baseline="0" dirty="0">
                <a:solidFill>
                  <a:schemeClr val="accent1"/>
                </a:solidFill>
              </a:rPr>
              <a:t> Australia </a:t>
            </a:r>
            <a:r>
              <a:rPr lang="nl-NL" baseline="0" dirty="0" err="1">
                <a:solidFill>
                  <a:schemeClr val="accent1"/>
                </a:solidFill>
              </a:rPr>
              <a:t>only</a:t>
            </a:r>
            <a:r>
              <a:rPr lang="nl-NL" baseline="0" dirty="0">
                <a:solidFill>
                  <a:schemeClr val="accent1"/>
                </a:solidFill>
              </a:rPr>
              <a:t> </a:t>
            </a:r>
            <a:r>
              <a:rPr lang="nl-NL" baseline="0" dirty="0" err="1">
                <a:solidFill>
                  <a:schemeClr val="accent1"/>
                </a:solidFill>
              </a:rPr>
              <a:t>one</a:t>
            </a:r>
            <a:r>
              <a:rPr lang="nl-NL" baseline="0" dirty="0">
                <a:solidFill>
                  <a:schemeClr val="accent1"/>
                </a:solidFill>
              </a:rPr>
              <a:t> Dutch family </a:t>
            </a:r>
            <a:r>
              <a:rPr lang="nl-NL" baseline="0" dirty="0" err="1">
                <a:solidFill>
                  <a:schemeClr val="accent1"/>
                </a:solidFill>
              </a:rPr>
              <a:t>physician</a:t>
            </a:r>
            <a:r>
              <a:rPr lang="nl-NL" baseline="0" dirty="0">
                <a:solidFill>
                  <a:schemeClr val="accent1"/>
                </a:solidFill>
              </a:rPr>
              <a:t>/</a:t>
            </a:r>
            <a:r>
              <a:rPr lang="nl-NL" baseline="0" dirty="0" err="1">
                <a:solidFill>
                  <a:schemeClr val="accent1"/>
                </a:solidFill>
              </a:rPr>
              <a:t>general</a:t>
            </a:r>
            <a:r>
              <a:rPr lang="nl-NL" baseline="0" dirty="0">
                <a:solidFill>
                  <a:schemeClr val="accent1"/>
                </a:solidFill>
              </a:rPr>
              <a:t> practitioner is </a:t>
            </a:r>
            <a:r>
              <a:rPr lang="nl-NL" baseline="0" dirty="0" err="1">
                <a:solidFill>
                  <a:schemeClr val="accent1"/>
                </a:solidFill>
              </a:rPr>
              <a:t>allowed</a:t>
            </a:r>
            <a:r>
              <a:rPr lang="nl-NL" baseline="0" dirty="0">
                <a:solidFill>
                  <a:schemeClr val="accent1"/>
                </a:solidFill>
              </a:rPr>
              <a:t> to </a:t>
            </a:r>
            <a:r>
              <a:rPr lang="nl-NL" baseline="0" dirty="0" err="1">
                <a:solidFill>
                  <a:schemeClr val="accent1"/>
                </a:solidFill>
              </a:rPr>
              <a:t>give</a:t>
            </a:r>
            <a:r>
              <a:rPr lang="nl-NL" baseline="0" dirty="0">
                <a:solidFill>
                  <a:schemeClr val="accent1"/>
                </a:solidFill>
              </a:rPr>
              <a:t> out </a:t>
            </a:r>
            <a:r>
              <a:rPr lang="nl-NL" baseline="0" dirty="0" err="1">
                <a:solidFill>
                  <a:schemeClr val="accent1"/>
                </a:solidFill>
              </a:rPr>
              <a:t>Proof</a:t>
            </a:r>
            <a:r>
              <a:rPr lang="nl-NL" baseline="0" dirty="0">
                <a:solidFill>
                  <a:schemeClr val="accent1"/>
                </a:solidFill>
              </a:rPr>
              <a:t> of Health (at a </a:t>
            </a:r>
            <a:r>
              <a:rPr lang="nl-NL" baseline="0" dirty="0" err="1">
                <a:solidFill>
                  <a:schemeClr val="accent1"/>
                </a:solidFill>
              </a:rPr>
              <a:t>cost</a:t>
            </a:r>
            <a:r>
              <a:rPr lang="nl-NL" baseline="0" dirty="0">
                <a:solidFill>
                  <a:schemeClr val="accent1"/>
                </a:solidFill>
              </a:rPr>
              <a:t> of </a:t>
            </a:r>
            <a:r>
              <a:rPr lang="nl-NL" baseline="0" dirty="0" err="1">
                <a:solidFill>
                  <a:schemeClr val="accent1"/>
                </a:solidFill>
              </a:rPr>
              <a:t>around</a:t>
            </a:r>
            <a:r>
              <a:rPr lang="nl-NL" baseline="0" dirty="0">
                <a:solidFill>
                  <a:schemeClr val="accent1"/>
                </a:solidFill>
              </a:rPr>
              <a:t> Euro 250,-)</a:t>
            </a:r>
            <a:endParaRPr lang="nl-NL" dirty="0">
              <a:solidFill>
                <a:schemeClr val="accent1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521500" y="594000"/>
            <a:ext cx="81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59480" y="6183340"/>
            <a:ext cx="8263020" cy="4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00" y="5940000"/>
            <a:ext cx="648000" cy="92924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55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44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650209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001"/>
            <a:ext cx="4039200" cy="41249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400"/>
            <a:ext cx="4039200" cy="4125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652400"/>
            <a:ext cx="81010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592931"/>
            <a:ext cx="8101000" cy="518506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79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5867400" y="6264275"/>
            <a:ext cx="2427288" cy="301626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814635"/>
            <a:ext cx="8100000" cy="4125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41440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6264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6415200"/>
            <a:ext cx="1104790" cy="1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-werkinstructies.screenstepslive.com/s/OSIRIS/m/37168/l/652761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ru.nl/io/english/students/outgoing-exchange/grants/holland-scholarship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boudumc.nl/en/education/international-office/outgoing-students/more/for-students-molecular-mechanisms-of-disease/for-students-molecular-mechanisms-of-disease/am-i-covered-by-insurance/travel-insurance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www.radboudumc.nl/en/education/international-office/outgoing-students/more/for-students-molecular-mechanisms-of-disease/for-students-molecular-mechanisms-of-disease/am-i-covered-by-insurance/health-insuranc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adboudumc.nl/en/education/international-office/outgoing-students/more/for-students-molecular-mechanisms-of-disease/for-students-molecular-mechanisms-of-disease/am-i-covered-by-insurance/medical-liability-insurance" TargetMode="External"/><Relationship Id="rId5" Type="http://schemas.openxmlformats.org/officeDocument/2006/relationships/hyperlink" Target="https://www.radboudumc.nl/en/education/international-office/outgoing-students/more/for-students-molecular-mechanisms-of-disease/for-students-molecular-mechanisms-of-disease/am-i-covered-by-insurance/occupational-disability-insurance-or-accident-insurance" TargetMode="External"/><Relationship Id="rId4" Type="http://schemas.openxmlformats.org/officeDocument/2006/relationships/hyperlink" Target="https://www.radboudumc.nl/en/education/international-office/outgoing-students/more/for-students-molecular-mechanisms-of-disease/for-students-molecular-mechanisms-of-disease/am-i-covered-by-insurance/personal-liability-insuranc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boudumc.nl/getmedia/3d1f27f3-c756-4a55-9719-eb1b3e64aa99/UMCNstudentenbudget_aanvraagformulier.aspx" TargetMode="External"/><Relationship Id="rId2" Type="http://schemas.openxmlformats.org/officeDocument/2006/relationships/hyperlink" Target="https://www.radboudumc.nl/en/education/student-information-point/forms/international-offic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ru.nl/io/english/students/outgoing-exchange/grants/individual-travel-grant-itg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g.de/11741001/research_page?tab=institutes" TargetMode="External"/><Relationship Id="rId2" Type="http://schemas.openxmlformats.org/officeDocument/2006/relationships/hyperlink" Target="https://www.ru.nl/io/english/students/outgoing-exchange/grants/radboud-max-planck-internships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hyperlink" Target="http://www.mpg.de/e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.nl/io/english/students/outgoing-exchange/grants/erasmus-study-exchange-traineeship-europe/" TargetMode="External"/><Relationship Id="rId2" Type="http://schemas.openxmlformats.org/officeDocument/2006/relationships/hyperlink" Target="https://www.ru.nl/publish/pages/801353/erasmus_202122_grants_per_day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gif"/><Relationship Id="rId4" Type="http://schemas.openxmlformats.org/officeDocument/2006/relationships/hyperlink" Target="http://www.erasmusplus.n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vetia.ch/fileadmin/user_upload/Dokumente/Bereich_3/SEMP/Factsheets/Movetia_HE_SEMP_EN_Factsheet_SMS.pdf" TargetMode="External"/><Relationship Id="rId2" Type="http://schemas.openxmlformats.org/officeDocument/2006/relationships/hyperlink" Target="https://www.movetia.ch/en/programmes/europe/swiss-programme-for-erasmus/higher-education/mobility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https://www.movetia.ch/fileadmin/user_upload/Dokumente/Bereich_3/SEMP/Factsheets/Movetia_HE_SEMP_EN_Factsheet_SMT.pdf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ionaalmsfonds.nl/onderzoek" TargetMode="External"/><Relationship Id="rId13" Type="http://schemas.openxmlformats.org/officeDocument/2006/relationships/hyperlink" Target="https://www.mullerfonds.nl/" TargetMode="External"/><Relationship Id="rId3" Type="http://schemas.openxmlformats.org/officeDocument/2006/relationships/hyperlink" Target="https://jong.kncv.nl/posterwedstrijd" TargetMode="External"/><Relationship Id="rId7" Type="http://schemas.openxmlformats.org/officeDocument/2006/relationships/hyperlink" Target="https://reumanederland.nl/onderzoek/voor-onderzoekers/" TargetMode="External"/><Relationship Id="rId12" Type="http://schemas.openxmlformats.org/officeDocument/2006/relationships/hyperlink" Target="https://www.hartstichting.nl/wetenschappers/subsidiewijzer" TargetMode="External"/><Relationship Id="rId2" Type="http://schemas.openxmlformats.org/officeDocument/2006/relationships/hyperlink" Target="https://nvbmb.kncv.nl/prizes/nvbmb-prizes-and-award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reumafonds.nl/informatie-voor-doelgroepen/patienten/onderzoek?gclid=CNC23vOF8bACFVMetAodsk4swA" TargetMode="External"/><Relationship Id="rId11" Type="http://schemas.openxmlformats.org/officeDocument/2006/relationships/hyperlink" Target="https://www.nierstichting.nl/professionals/wetenschappelijk-onderzoek/calls-proposals/" TargetMode="External"/><Relationship Id="rId5" Type="http://schemas.openxmlformats.org/officeDocument/2006/relationships/hyperlink" Target="http://www.mlds.nl/wetenschappelijk-onderzoek/subsidiewijzer/buitenlandse-stage/" TargetMode="External"/><Relationship Id="rId10" Type="http://schemas.openxmlformats.org/officeDocument/2006/relationships/hyperlink" Target="http://www.nierstichting.nl/werk/onderzoek" TargetMode="External"/><Relationship Id="rId4" Type="http://schemas.openxmlformats.org/officeDocument/2006/relationships/hyperlink" Target="http://www.aidsfonds.nl/about/organisation" TargetMode="External"/><Relationship Id="rId9" Type="http://schemas.openxmlformats.org/officeDocument/2006/relationships/hyperlink" Target="http://msresearch.nl/voor-researchers" TargetMode="External"/><Relationship Id="rId14" Type="http://schemas.openxmlformats.org/officeDocument/2006/relationships/hyperlink" Target="https://www.fundatievanrenswoude.nl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asmusplus.org.uk/t5-visa-and-certificate-of-sponsorship" TargetMode="External"/><Relationship Id="rId2" Type="http://schemas.openxmlformats.org/officeDocument/2006/relationships/hyperlink" Target="https://www.gov.uk/student-visa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u.nl/io/english/students/outgoing-exchange/brexit-exchange-united-kingdom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u.nl/io/english/students/outgoing-exchange/coronavirus-your-exchange-period-0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boudumc.nl/en/education/international-office/outgoing-students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officestudents@Radboudumc.nl" TargetMode="External"/><Relationship Id="rId2" Type="http://schemas.openxmlformats.org/officeDocument/2006/relationships/hyperlink" Target="https://radboudumc.topdesk.net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radboudumc.nl/internationaloffice" TargetMode="External"/><Relationship Id="rId4" Type="http://schemas.openxmlformats.org/officeDocument/2006/relationships/hyperlink" Target="https://rufmwinternationaloffice.youcanbook.m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boudumc.nl/getmedia/ad4edb52-ba9c-4cc2-8da6-3759a6a06090/GUIDE-INTERNSHIPS_Jan-2021_v2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s://www.radboudumc.nl/en/education/courses/masters-in-biomedical-sciences/for-all-masters-students/examinations-and-regulations/vergaderdata-examencommissies" TargetMode="External"/><Relationship Id="rId4" Type="http://schemas.openxmlformats.org/officeDocument/2006/relationships/hyperlink" Target="https://www.radboudumc.nl/getmedia/2bd133ec-bf92-4486-8b96-2a9058da459b/EER-Ma-BMS-2019-2020-Radboudumc-ENG.aspx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uniroma1.it/" TargetMode="External"/><Relationship Id="rId13" Type="http://schemas.openxmlformats.org/officeDocument/2006/relationships/hyperlink" Target="http://www.lstmliverpool.ac.uk/" TargetMode="External"/><Relationship Id="rId3" Type="http://schemas.openxmlformats.org/officeDocument/2006/relationships/hyperlink" Target="http://www.griffith.edu.au/" TargetMode="External"/><Relationship Id="rId7" Type="http://schemas.openxmlformats.org/officeDocument/2006/relationships/hyperlink" Target="http://www.unpad.ac.id/en/" TargetMode="External"/><Relationship Id="rId12" Type="http://schemas.openxmlformats.org/officeDocument/2006/relationships/hyperlink" Target="http://www.unispital-basel.c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kfz.de/en/index.html" TargetMode="External"/><Relationship Id="rId11" Type="http://schemas.openxmlformats.org/officeDocument/2006/relationships/hyperlink" Target="http://ki.se/en/startpage" TargetMode="External"/><Relationship Id="rId5" Type="http://schemas.openxmlformats.org/officeDocument/2006/relationships/hyperlink" Target="http://www.euro.who.int/en/home" TargetMode="External"/><Relationship Id="rId10" Type="http://schemas.openxmlformats.org/officeDocument/2006/relationships/hyperlink" Target="http://www.imim.cat/en_index.html" TargetMode="External"/><Relationship Id="rId4" Type="http://schemas.openxmlformats.org/officeDocument/2006/relationships/hyperlink" Target="http://www.ubc.ca/" TargetMode="External"/><Relationship Id="rId9" Type="http://schemas.openxmlformats.org/officeDocument/2006/relationships/hyperlink" Target="http://www.pref.aichi.jp/cancer-center/english/ri/" TargetMode="External"/><Relationship Id="rId14" Type="http://schemas.openxmlformats.org/officeDocument/2006/relationships/hyperlink" Target="http://mdibl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boudumc.nl/getmedia/ab6113d4-7544-4eff-a2ad-0007cb881285/OER-MMD-2020-2021-final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hyperlink" Target="https://www.radboudumc.nl/getmedia/54114550-f87d-4d24-950b-bc87e3a134d6/Rules-and-Guidlines-BoE-MMD-2019-20-final.pdf.aspx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bas.ch/en.html" TargetMode="External"/><Relationship Id="rId13" Type="http://schemas.openxmlformats.org/officeDocument/2006/relationships/hyperlink" Target="http://wi.mit.edu/" TargetMode="External"/><Relationship Id="rId3" Type="http://schemas.openxmlformats.org/officeDocument/2006/relationships/hyperlink" Target="http://www.wehi.edu.au/about-structure/scientific-divisions/molecular-genetics-cancer" TargetMode="External"/><Relationship Id="rId7" Type="http://schemas.openxmlformats.org/officeDocument/2006/relationships/hyperlink" Target="http://ki.se/en/startpage" TargetMode="External"/><Relationship Id="rId12" Type="http://schemas.openxmlformats.org/officeDocument/2006/relationships/hyperlink" Target="http://www.harvard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kfz.de/en/index.html" TargetMode="External"/><Relationship Id="rId11" Type="http://schemas.openxmlformats.org/officeDocument/2006/relationships/hyperlink" Target="http://www.cam.ac.uk/" TargetMode="External"/><Relationship Id="rId5" Type="http://schemas.openxmlformats.org/officeDocument/2006/relationships/hyperlink" Target="https://mrgm.u-bordeaux.fr/" TargetMode="External"/><Relationship Id="rId10" Type="http://schemas.openxmlformats.org/officeDocument/2006/relationships/hyperlink" Target="http://www.kcl.ac.uk/index.aspx" TargetMode="External"/><Relationship Id="rId4" Type="http://schemas.openxmlformats.org/officeDocument/2006/relationships/hyperlink" Target="http://www.ohri.ca/home.asp" TargetMode="External"/><Relationship Id="rId9" Type="http://schemas.openxmlformats.org/officeDocument/2006/relationships/hyperlink" Target="http://www.ox.ac.uk/" TargetMode="External"/><Relationship Id="rId14" Type="http://schemas.openxmlformats.org/officeDocument/2006/relationships/hyperlink" Target="http://www.yale.ed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adboud.formstack.com/forms/grant_opportunities_to_study_abroa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815520" y="1628800"/>
            <a:ext cx="7902464" cy="533400"/>
          </a:xfrm>
        </p:spPr>
        <p:txBody>
          <a:bodyPr/>
          <a:lstStyle/>
          <a:p>
            <a:r>
              <a:rPr lang="nl-NL" dirty="0" err="1"/>
              <a:t>Study</a:t>
            </a:r>
            <a:r>
              <a:rPr lang="nl-NL" dirty="0"/>
              <a:t> or </a:t>
            </a:r>
            <a:r>
              <a:rPr lang="nl-NL" dirty="0" err="1"/>
              <a:t>Internship</a:t>
            </a:r>
            <a:r>
              <a:rPr lang="nl-NL" dirty="0"/>
              <a:t> </a:t>
            </a:r>
            <a:r>
              <a:rPr lang="nl-NL" dirty="0" err="1"/>
              <a:t>abroad</a:t>
            </a:r>
            <a:r>
              <a:rPr lang="nl-NL" dirty="0"/>
              <a:t>     </a:t>
            </a:r>
            <a:br>
              <a:rPr lang="nl-NL" sz="1000" dirty="0"/>
            </a:br>
            <a:r>
              <a:rPr lang="nl-NL" dirty="0"/>
              <a:t>BMS &amp; MMD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815520" y="3111625"/>
            <a:ext cx="6606320" cy="1584176"/>
          </a:xfrm>
        </p:spPr>
        <p:txBody>
          <a:bodyPr/>
          <a:lstStyle/>
          <a:p>
            <a:r>
              <a:rPr lang="nl-NL" dirty="0"/>
              <a:t>Cindy van Dijk</a:t>
            </a:r>
          </a:p>
          <a:p>
            <a:r>
              <a:rPr lang="nl-NL" dirty="0"/>
              <a:t>International Officer &amp; Erasmus coordinator</a:t>
            </a:r>
            <a:br>
              <a:rPr lang="nl-NL" dirty="0"/>
            </a:br>
            <a:r>
              <a:rPr lang="nl-NL" dirty="0"/>
              <a:t>Radboudumc International Office</a:t>
            </a:r>
          </a:p>
          <a:p>
            <a:endParaRPr lang="nl-NL" b="1" dirty="0"/>
          </a:p>
          <a:p>
            <a:r>
              <a:rPr lang="nl-NL" dirty="0"/>
              <a:t>Radboud Go Abroad 2021</a:t>
            </a:r>
          </a:p>
        </p:txBody>
      </p:sp>
    </p:spTree>
    <p:extLst>
      <p:ext uri="{BB962C8B-B14F-4D97-AF65-F5344CB8AC3E}">
        <p14:creationId xmlns:p14="http://schemas.microsoft.com/office/powerpoint/2010/main" val="1910214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813402"/>
            <a:ext cx="8100000" cy="533400"/>
          </a:xfrm>
        </p:spPr>
        <p:txBody>
          <a:bodyPr/>
          <a:lstStyle/>
          <a:p>
            <a:r>
              <a:rPr lang="nl-NL" dirty="0"/>
              <a:t>OSIRIS </a:t>
            </a:r>
            <a:r>
              <a:rPr lang="nl-NL" b="0" dirty="0" err="1"/>
              <a:t>internship</a:t>
            </a:r>
            <a:r>
              <a:rPr lang="nl-NL" b="0" dirty="0"/>
              <a:t> </a:t>
            </a:r>
            <a:r>
              <a:rPr lang="nl-NL" b="0" dirty="0" err="1"/>
              <a:t>application</a:t>
            </a:r>
            <a:r>
              <a:rPr lang="nl-NL" b="0" dirty="0"/>
              <a:t> </a:t>
            </a:r>
            <a:endParaRPr lang="nl-NL" sz="32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484784"/>
            <a:ext cx="8100000" cy="4341389"/>
          </a:xfrm>
        </p:spPr>
        <p:txBody>
          <a:bodyPr/>
          <a:lstStyle/>
          <a:p>
            <a:pPr marL="290513" lvl="1" indent="-290513">
              <a:buFontTx/>
              <a:buNone/>
            </a:pPr>
            <a:r>
              <a:rPr lang="nl-NL" b="1" dirty="0" err="1">
                <a:solidFill>
                  <a:schemeClr val="accent1"/>
                </a:solidFill>
              </a:rPr>
              <a:t>Apllication</a:t>
            </a:r>
            <a:r>
              <a:rPr lang="nl-NL" b="1" dirty="0">
                <a:solidFill>
                  <a:schemeClr val="accent1"/>
                </a:solidFill>
              </a:rPr>
              <a:t> for </a:t>
            </a:r>
            <a:r>
              <a:rPr lang="nl-NL" b="1" dirty="0" err="1">
                <a:solidFill>
                  <a:schemeClr val="accent1"/>
                </a:solidFill>
              </a:rPr>
              <a:t>funding</a:t>
            </a:r>
            <a:endParaRPr lang="nl-NL" b="1" dirty="0">
              <a:solidFill>
                <a:schemeClr val="accent1"/>
              </a:solidFill>
            </a:endParaRPr>
          </a:p>
          <a:p>
            <a:pPr marL="290513" lvl="1" indent="-290513">
              <a:buFontTx/>
              <a:buNone/>
            </a:pPr>
            <a:endParaRPr lang="nl-NL" b="1" dirty="0">
              <a:solidFill>
                <a:schemeClr val="accent1"/>
              </a:solidFill>
            </a:endParaRPr>
          </a:p>
          <a:p>
            <a:pPr marL="290513" lvl="1" indent="-290513">
              <a:buFontTx/>
              <a:buNone/>
            </a:pPr>
            <a:r>
              <a:rPr lang="nl-NL" b="1" dirty="0">
                <a:solidFill>
                  <a:schemeClr val="accent1"/>
                </a:solidFill>
              </a:rPr>
              <a:t>Information </a:t>
            </a:r>
            <a:r>
              <a:rPr lang="nl-NL" b="1" dirty="0" err="1">
                <a:solidFill>
                  <a:schemeClr val="accent1"/>
                </a:solidFill>
              </a:rPr>
              <a:t>required</a:t>
            </a:r>
            <a:r>
              <a:rPr lang="nl-NL" b="1" dirty="0">
                <a:solidFill>
                  <a:schemeClr val="accent1"/>
                </a:solidFill>
              </a:rPr>
              <a:t>:</a:t>
            </a:r>
          </a:p>
          <a:p>
            <a:pPr marL="290513" lvl="1" indent="-290513"/>
            <a:r>
              <a:rPr lang="nl-NL" dirty="0">
                <a:solidFill>
                  <a:schemeClr val="accent1"/>
                </a:solidFill>
              </a:rPr>
              <a:t>Start &amp; end date</a:t>
            </a:r>
          </a:p>
          <a:p>
            <a:pPr marL="290513" lvl="1" indent="-290513"/>
            <a:r>
              <a:rPr lang="nl-NL" dirty="0">
                <a:solidFill>
                  <a:schemeClr val="accent1"/>
                </a:solidFill>
              </a:rPr>
              <a:t>Name of the </a:t>
            </a:r>
            <a:r>
              <a:rPr lang="nl-NL" dirty="0" err="1">
                <a:solidFill>
                  <a:schemeClr val="accent1"/>
                </a:solidFill>
              </a:rPr>
              <a:t>internship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institution</a:t>
            </a:r>
            <a:endParaRPr lang="nl-NL" dirty="0">
              <a:solidFill>
                <a:schemeClr val="accent1"/>
              </a:solidFill>
            </a:endParaRPr>
          </a:p>
          <a:p>
            <a:pPr marL="290513" lvl="1" indent="-290513"/>
            <a:r>
              <a:rPr lang="nl-NL" dirty="0">
                <a:solidFill>
                  <a:schemeClr val="accent1"/>
                </a:solidFill>
              </a:rPr>
              <a:t>Name of the </a:t>
            </a:r>
            <a:r>
              <a:rPr lang="nl-NL" dirty="0" err="1">
                <a:solidFill>
                  <a:schemeClr val="accent1"/>
                </a:solidFill>
              </a:rPr>
              <a:t>Radboudumc</a:t>
            </a:r>
            <a:r>
              <a:rPr lang="nl-NL" dirty="0">
                <a:solidFill>
                  <a:schemeClr val="accent1"/>
                </a:solidFill>
              </a:rPr>
              <a:t> supervisor </a:t>
            </a:r>
            <a:r>
              <a:rPr lang="nl-NL" sz="1800" dirty="0">
                <a:solidFill>
                  <a:schemeClr val="accent1"/>
                </a:solidFill>
              </a:rPr>
              <a:t>(</a:t>
            </a:r>
            <a:r>
              <a:rPr lang="nl-NL" sz="1800" dirty="0" err="1">
                <a:solidFill>
                  <a:schemeClr val="accent1"/>
                </a:solidFill>
              </a:rPr>
              <a:t>for</a:t>
            </a:r>
            <a:r>
              <a:rPr lang="nl-NL" sz="1800" dirty="0">
                <a:solidFill>
                  <a:schemeClr val="accent1"/>
                </a:solidFill>
              </a:rPr>
              <a:t> MMD: Helma Pluk)</a:t>
            </a:r>
          </a:p>
          <a:p>
            <a:pPr marL="290513" lvl="1" indent="-290513"/>
            <a:r>
              <a:rPr lang="nl-NL" dirty="0">
                <a:solidFill>
                  <a:schemeClr val="accent1"/>
                </a:solidFill>
              </a:rPr>
              <a:t>Name of the supervisor </a:t>
            </a:r>
            <a:r>
              <a:rPr lang="nl-NL" dirty="0" err="1">
                <a:solidFill>
                  <a:schemeClr val="accent1"/>
                </a:solidFill>
              </a:rPr>
              <a:t>abroad</a:t>
            </a:r>
            <a:endParaRPr lang="nl-NL" dirty="0">
              <a:solidFill>
                <a:schemeClr val="accent1"/>
              </a:solidFill>
            </a:endParaRPr>
          </a:p>
          <a:p>
            <a:pPr marL="290513" lvl="1" indent="-290513"/>
            <a:endParaRPr lang="nl-NL" b="1" dirty="0">
              <a:solidFill>
                <a:schemeClr val="accent1"/>
              </a:solidFill>
            </a:endParaRPr>
          </a:p>
          <a:p>
            <a:pPr marL="290513" lvl="1" indent="-290513">
              <a:buFontTx/>
              <a:buNone/>
            </a:pPr>
            <a:r>
              <a:rPr lang="nl-NL" b="1" dirty="0">
                <a:solidFill>
                  <a:schemeClr val="accent1"/>
                </a:solidFill>
              </a:rPr>
              <a:t>Document to </a:t>
            </a:r>
            <a:r>
              <a:rPr lang="nl-NL" b="1" dirty="0" err="1">
                <a:solidFill>
                  <a:schemeClr val="accent1"/>
                </a:solidFill>
              </a:rPr>
              <a:t>be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b="1" dirty="0" err="1">
                <a:solidFill>
                  <a:schemeClr val="accent1"/>
                </a:solidFill>
              </a:rPr>
              <a:t>uploaded</a:t>
            </a:r>
            <a:r>
              <a:rPr lang="nl-NL" b="1" dirty="0">
                <a:solidFill>
                  <a:schemeClr val="accent1"/>
                </a:solidFill>
              </a:rPr>
              <a:t>:</a:t>
            </a:r>
          </a:p>
          <a:p>
            <a:pPr marL="290513" lvl="1" indent="-290513">
              <a:buClr>
                <a:schemeClr val="tx2"/>
              </a:buClr>
            </a:pPr>
            <a:r>
              <a:rPr lang="nl-NL" dirty="0" err="1">
                <a:solidFill>
                  <a:schemeClr val="accent1"/>
                </a:solidFill>
              </a:rPr>
              <a:t>Proof</a:t>
            </a:r>
            <a:r>
              <a:rPr lang="nl-NL" dirty="0">
                <a:solidFill>
                  <a:schemeClr val="accent1"/>
                </a:solidFill>
              </a:rPr>
              <a:t> of </a:t>
            </a:r>
            <a:r>
              <a:rPr lang="nl-NL" dirty="0" err="1">
                <a:solidFill>
                  <a:schemeClr val="accent1"/>
                </a:solidFill>
              </a:rPr>
              <a:t>welcome</a:t>
            </a:r>
            <a:r>
              <a:rPr lang="nl-NL" dirty="0">
                <a:solidFill>
                  <a:schemeClr val="accent1"/>
                </a:solidFill>
              </a:rPr>
              <a:t> @ </a:t>
            </a:r>
            <a:r>
              <a:rPr lang="nl-NL" dirty="0" err="1">
                <a:solidFill>
                  <a:schemeClr val="accent1"/>
                </a:solidFill>
              </a:rPr>
              <a:t>your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internship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location</a:t>
            </a:r>
            <a:r>
              <a:rPr lang="nl-NL" dirty="0">
                <a:solidFill>
                  <a:schemeClr val="accent1"/>
                </a:solidFill>
              </a:rPr>
              <a:t> </a:t>
            </a:r>
          </a:p>
          <a:p>
            <a:pPr marL="0" lvl="1" indent="0">
              <a:buClr>
                <a:schemeClr val="tx2"/>
              </a:buClr>
              <a:buNone/>
            </a:pPr>
            <a:r>
              <a:rPr lang="nl-NL" dirty="0">
                <a:solidFill>
                  <a:schemeClr val="accent1"/>
                </a:solidFill>
              </a:rPr>
              <a:t>     (e-mail or letter)</a:t>
            </a:r>
          </a:p>
          <a:p>
            <a:pPr marL="290513" lvl="1" indent="-290513">
              <a:buClr>
                <a:schemeClr val="tx2"/>
              </a:buClr>
            </a:pPr>
            <a:endParaRPr lang="nl-NL" dirty="0">
              <a:solidFill>
                <a:srgbClr val="1E63A8"/>
              </a:solidFill>
            </a:endParaRPr>
          </a:p>
        </p:txBody>
      </p:sp>
      <p:pic>
        <p:nvPicPr>
          <p:cNvPr id="4" name="Picture 2" descr="Afbeeldingsresultaat voor you're welc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2771" y="3789041"/>
            <a:ext cx="2252765" cy="2242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836712"/>
            <a:ext cx="8100000" cy="533400"/>
          </a:xfrm>
        </p:spPr>
        <p:txBody>
          <a:bodyPr/>
          <a:lstStyle/>
          <a:p>
            <a:r>
              <a:rPr lang="nl-NL" dirty="0"/>
              <a:t>OSIRIS </a:t>
            </a:r>
            <a:r>
              <a:rPr lang="nl-NL" b="0" dirty="0" err="1"/>
              <a:t>study</a:t>
            </a:r>
            <a:r>
              <a:rPr lang="nl-NL" b="0" dirty="0"/>
              <a:t> exchange </a:t>
            </a:r>
            <a:r>
              <a:rPr lang="nl-NL" b="0" dirty="0" err="1"/>
              <a:t>application</a:t>
            </a:r>
            <a:r>
              <a:rPr lang="nl-NL" b="0" dirty="0"/>
              <a:t> </a:t>
            </a:r>
            <a:endParaRPr lang="nl-NL" sz="32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4794" y="1556792"/>
            <a:ext cx="8100000" cy="4341389"/>
          </a:xfrm>
        </p:spPr>
        <p:txBody>
          <a:bodyPr/>
          <a:lstStyle/>
          <a:p>
            <a:pPr marL="290513" lvl="1" indent="-290513">
              <a:buFontTx/>
              <a:buNone/>
            </a:pPr>
            <a:r>
              <a:rPr lang="nl-NL" b="1" dirty="0" err="1">
                <a:solidFill>
                  <a:schemeClr val="accent1"/>
                </a:solidFill>
              </a:rPr>
              <a:t>Documents</a:t>
            </a:r>
            <a:r>
              <a:rPr lang="nl-NL" b="1" dirty="0">
                <a:solidFill>
                  <a:schemeClr val="accent1"/>
                </a:solidFill>
              </a:rPr>
              <a:t> to </a:t>
            </a:r>
            <a:r>
              <a:rPr lang="nl-NL" b="1" dirty="0" err="1">
                <a:solidFill>
                  <a:schemeClr val="accent1"/>
                </a:solidFill>
              </a:rPr>
              <a:t>be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b="1" dirty="0" err="1">
                <a:solidFill>
                  <a:schemeClr val="accent1"/>
                </a:solidFill>
              </a:rPr>
              <a:t>uploaded</a:t>
            </a:r>
            <a:r>
              <a:rPr lang="nl-NL" b="1" dirty="0">
                <a:solidFill>
                  <a:schemeClr val="accent1"/>
                </a:solidFill>
              </a:rPr>
              <a:t>:</a:t>
            </a:r>
          </a:p>
          <a:p>
            <a:pPr marL="290513" lvl="1" indent="-290513">
              <a:buClr>
                <a:schemeClr val="tx2"/>
              </a:buClr>
            </a:pPr>
            <a:r>
              <a:rPr lang="nl-NL" dirty="0" err="1">
                <a:solidFill>
                  <a:schemeClr val="accent1"/>
                </a:solidFill>
              </a:rPr>
              <a:t>Motivation</a:t>
            </a:r>
            <a:r>
              <a:rPr lang="nl-NL" dirty="0">
                <a:solidFill>
                  <a:schemeClr val="accent1"/>
                </a:solidFill>
              </a:rPr>
              <a:t> Letter</a:t>
            </a:r>
          </a:p>
          <a:p>
            <a:pPr marL="290513" lvl="1" indent="-290513">
              <a:buClr>
                <a:schemeClr val="tx2"/>
              </a:buClr>
            </a:pPr>
            <a:r>
              <a:rPr lang="nl-NL" dirty="0" err="1">
                <a:solidFill>
                  <a:schemeClr val="accent1"/>
                </a:solidFill>
              </a:rPr>
              <a:t>Proof</a:t>
            </a:r>
            <a:r>
              <a:rPr lang="nl-NL" dirty="0">
                <a:solidFill>
                  <a:schemeClr val="accent1"/>
                </a:solidFill>
              </a:rPr>
              <a:t> of </a:t>
            </a:r>
            <a:r>
              <a:rPr lang="nl-NL" dirty="0" err="1">
                <a:solidFill>
                  <a:schemeClr val="accent1"/>
                </a:solidFill>
              </a:rPr>
              <a:t>language</a:t>
            </a:r>
            <a:r>
              <a:rPr lang="nl-NL" dirty="0">
                <a:solidFill>
                  <a:schemeClr val="accent1"/>
                </a:solidFill>
              </a:rPr>
              <a:t> level, </a:t>
            </a:r>
            <a:r>
              <a:rPr lang="nl-NL" dirty="0" err="1">
                <a:solidFill>
                  <a:schemeClr val="accent1"/>
                </a:solidFill>
              </a:rPr>
              <a:t>if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already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available</a:t>
            </a:r>
            <a:endParaRPr lang="nl-NL" dirty="0">
              <a:solidFill>
                <a:schemeClr val="accent1"/>
              </a:solidFill>
            </a:endParaRPr>
          </a:p>
          <a:p>
            <a:pPr marL="290513" lvl="1" indent="-290513">
              <a:buClr>
                <a:schemeClr val="tx2"/>
              </a:buClr>
            </a:pPr>
            <a:endParaRPr lang="nl-NL" dirty="0">
              <a:solidFill>
                <a:srgbClr val="1E63A8"/>
              </a:solidFill>
            </a:endParaRPr>
          </a:p>
          <a:p>
            <a:pPr marL="290513" lvl="1" indent="-290513">
              <a:buClr>
                <a:schemeClr val="tx2"/>
              </a:buClr>
              <a:buNone/>
            </a:pPr>
            <a:r>
              <a:rPr lang="nl-NL" b="1" dirty="0">
                <a:solidFill>
                  <a:schemeClr val="accent1"/>
                </a:solidFill>
              </a:rPr>
              <a:t>Deadline for 1st  / 2nd </a:t>
            </a:r>
            <a:r>
              <a:rPr lang="nl-NL" b="1" dirty="0" err="1">
                <a:solidFill>
                  <a:schemeClr val="accent1"/>
                </a:solidFill>
              </a:rPr>
              <a:t>semeseter</a:t>
            </a:r>
            <a:r>
              <a:rPr lang="nl-NL" b="1" dirty="0">
                <a:solidFill>
                  <a:schemeClr val="accent1"/>
                </a:solidFill>
              </a:rPr>
              <a:t> 2022-2023:</a:t>
            </a:r>
          </a:p>
          <a:p>
            <a:pPr marL="290513" lvl="1" indent="-290513">
              <a:buClr>
                <a:schemeClr val="tx2"/>
              </a:buClr>
            </a:pPr>
            <a:r>
              <a:rPr lang="nl-NL" dirty="0">
                <a:solidFill>
                  <a:schemeClr val="accent1"/>
                </a:solidFill>
              </a:rPr>
              <a:t>Non-EU -&gt; </a:t>
            </a:r>
            <a:r>
              <a:rPr lang="nl-NL" dirty="0" err="1">
                <a:solidFill>
                  <a:schemeClr val="accent1"/>
                </a:solidFill>
              </a:rPr>
              <a:t>before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February</a:t>
            </a:r>
            <a:r>
              <a:rPr lang="nl-NL" dirty="0">
                <a:solidFill>
                  <a:schemeClr val="accent1"/>
                </a:solidFill>
              </a:rPr>
              <a:t> 1st, 2022 </a:t>
            </a:r>
          </a:p>
          <a:p>
            <a:pPr marL="290513" lvl="1" indent="-290513">
              <a:buClr>
                <a:schemeClr val="tx2"/>
              </a:buClr>
            </a:pPr>
            <a:r>
              <a:rPr lang="nl-NL" dirty="0">
                <a:solidFill>
                  <a:schemeClr val="accent1"/>
                </a:solidFill>
              </a:rPr>
              <a:t>EU -&gt; </a:t>
            </a:r>
            <a:r>
              <a:rPr lang="nl-NL" dirty="0" err="1">
                <a:solidFill>
                  <a:schemeClr val="accent1"/>
                </a:solidFill>
              </a:rPr>
              <a:t>before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March</a:t>
            </a:r>
            <a:r>
              <a:rPr lang="nl-NL" dirty="0">
                <a:solidFill>
                  <a:schemeClr val="accent1"/>
                </a:solidFill>
              </a:rPr>
              <a:t> 1st, 2022 </a:t>
            </a:r>
          </a:p>
          <a:p>
            <a:pPr marL="290513" lvl="1" indent="-290513">
              <a:buClr>
                <a:schemeClr val="tx2"/>
              </a:buClr>
            </a:pPr>
            <a:r>
              <a:rPr lang="nl-NL" dirty="0" err="1">
                <a:solidFill>
                  <a:schemeClr val="accent1"/>
                </a:solidFill>
              </a:rPr>
              <a:t>Instruction</a:t>
            </a:r>
            <a:r>
              <a:rPr lang="nl-NL" dirty="0">
                <a:solidFill>
                  <a:schemeClr val="accent1"/>
                </a:solidFill>
              </a:rPr>
              <a:t> on </a:t>
            </a:r>
            <a:r>
              <a:rPr lang="nl-NL" dirty="0" err="1">
                <a:solidFill>
                  <a:schemeClr val="accent1"/>
                </a:solidFill>
              </a:rPr>
              <a:t>how</a:t>
            </a:r>
            <a:r>
              <a:rPr lang="nl-NL" dirty="0">
                <a:solidFill>
                  <a:schemeClr val="accent1"/>
                </a:solidFill>
              </a:rPr>
              <a:t> to </a:t>
            </a:r>
            <a:r>
              <a:rPr lang="nl-NL" dirty="0" err="1">
                <a:solidFill>
                  <a:schemeClr val="accent1"/>
                </a:solidFill>
              </a:rPr>
              <a:t>apply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can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be</a:t>
            </a:r>
            <a:r>
              <a:rPr lang="nl-NL" dirty="0">
                <a:solidFill>
                  <a:schemeClr val="accent1"/>
                </a:solidFill>
              </a:rPr>
              <a:t> found </a:t>
            </a:r>
            <a:r>
              <a:rPr lang="nl-NL" dirty="0">
                <a:solidFill>
                  <a:schemeClr val="accent1"/>
                </a:solidFill>
                <a:hlinkClick r:id="rId2"/>
              </a:rPr>
              <a:t>here</a:t>
            </a:r>
            <a:br>
              <a:rPr lang="nl-NL" sz="800" dirty="0">
                <a:solidFill>
                  <a:schemeClr val="accent1"/>
                </a:solidFill>
              </a:rPr>
            </a:br>
            <a:endParaRPr lang="nl-NL" sz="800" dirty="0">
              <a:solidFill>
                <a:srgbClr val="1E63A8"/>
              </a:solidFill>
            </a:endParaRPr>
          </a:p>
          <a:p>
            <a:pPr marL="290513" lvl="1" indent="-290513">
              <a:buClr>
                <a:schemeClr val="tx2"/>
              </a:buClr>
              <a:buNone/>
            </a:pPr>
            <a:r>
              <a:rPr lang="nl-NL" b="1" dirty="0" err="1">
                <a:solidFill>
                  <a:schemeClr val="accent1"/>
                </a:solidFill>
              </a:rPr>
              <a:t>Selection</a:t>
            </a:r>
            <a:endParaRPr lang="nl-NL" b="1" dirty="0">
              <a:solidFill>
                <a:schemeClr val="accent1"/>
              </a:solidFill>
            </a:endParaRPr>
          </a:p>
          <a:p>
            <a:pPr marL="290513" lvl="1" indent="-290513">
              <a:buClr>
                <a:schemeClr val="tx2"/>
              </a:buClr>
            </a:pPr>
            <a:r>
              <a:rPr lang="nl-NL" dirty="0" err="1">
                <a:solidFill>
                  <a:schemeClr val="accent1"/>
                </a:solidFill>
              </a:rPr>
              <a:t>Based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on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motivation</a:t>
            </a:r>
            <a:r>
              <a:rPr lang="nl-NL" dirty="0">
                <a:solidFill>
                  <a:schemeClr val="accent1"/>
                </a:solidFill>
              </a:rPr>
              <a:t>, </a:t>
            </a:r>
            <a:r>
              <a:rPr lang="nl-NL" dirty="0" err="1">
                <a:solidFill>
                  <a:schemeClr val="accent1"/>
                </a:solidFill>
              </a:rPr>
              <a:t>language</a:t>
            </a:r>
            <a:r>
              <a:rPr lang="nl-NL" dirty="0">
                <a:solidFill>
                  <a:schemeClr val="accent1"/>
                </a:solidFill>
              </a:rPr>
              <a:t> level &amp; </a:t>
            </a:r>
            <a:r>
              <a:rPr lang="nl-NL" dirty="0" err="1">
                <a:solidFill>
                  <a:schemeClr val="accent1"/>
                </a:solidFill>
              </a:rPr>
              <a:t>grades</a:t>
            </a:r>
            <a:r>
              <a:rPr lang="nl-NL" dirty="0">
                <a:solidFill>
                  <a:schemeClr val="accent1"/>
                </a:solidFill>
              </a:rPr>
              <a:t> list</a:t>
            </a:r>
          </a:p>
          <a:p>
            <a:r>
              <a:rPr lang="nl-NL" dirty="0" err="1">
                <a:solidFill>
                  <a:schemeClr val="accent1"/>
                </a:solidFill>
              </a:rPr>
              <a:t>Selection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results</a:t>
            </a:r>
            <a:r>
              <a:rPr lang="nl-NL" dirty="0">
                <a:solidFill>
                  <a:schemeClr val="accent1"/>
                </a:solidFill>
              </a:rPr>
              <a:t>: non-EU end of </a:t>
            </a:r>
            <a:r>
              <a:rPr lang="nl-NL" dirty="0" err="1">
                <a:solidFill>
                  <a:schemeClr val="accent1"/>
                </a:solidFill>
              </a:rPr>
              <a:t>February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and</a:t>
            </a:r>
            <a:r>
              <a:rPr lang="nl-NL" dirty="0">
                <a:solidFill>
                  <a:schemeClr val="accent1"/>
                </a:solidFill>
              </a:rPr>
              <a:t> EU end of April 2022</a:t>
            </a:r>
          </a:p>
          <a:p>
            <a:endParaRPr lang="nl-NL" dirty="0">
              <a:solidFill>
                <a:srgbClr val="1E63A8"/>
              </a:solidFill>
            </a:endParaRPr>
          </a:p>
        </p:txBody>
      </p:sp>
      <p:pic>
        <p:nvPicPr>
          <p:cNvPr id="4" name="Picture 4" descr="Afbeeldingsresultaat voor motivatiebrief">
            <a:extLst>
              <a:ext uri="{FF2B5EF4-FFF2-40B4-BE49-F238E27FC236}">
                <a16:creationId xmlns:a16="http://schemas.microsoft.com/office/drawing/2014/main" id="{2DC9DCD2-A2C4-4D01-B858-D72D13535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4662" y="1556792"/>
            <a:ext cx="1404544" cy="2118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100000" cy="533400"/>
          </a:xfrm>
        </p:spPr>
        <p:txBody>
          <a:bodyPr/>
          <a:lstStyle/>
          <a:p>
            <a:r>
              <a:rPr lang="nl-NL" dirty="0"/>
              <a:t>Radboudumc: </a:t>
            </a:r>
            <a:r>
              <a:rPr lang="nl-NL" b="0" dirty="0"/>
              <a:t>EU </a:t>
            </a:r>
            <a:r>
              <a:rPr lang="nl-NL" b="0" dirty="0" err="1"/>
              <a:t>study</a:t>
            </a:r>
            <a:r>
              <a:rPr lang="nl-NL" b="0" dirty="0"/>
              <a:t> </a:t>
            </a:r>
            <a:r>
              <a:rPr lang="nl-NL" b="0" dirty="0" err="1"/>
              <a:t>agreements</a:t>
            </a:r>
            <a:endParaRPr lang="nl-NL" b="0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694352"/>
              </p:ext>
            </p:extLst>
          </p:nvPr>
        </p:nvGraphicFramePr>
        <p:xfrm>
          <a:off x="539552" y="1718247"/>
          <a:ext cx="8172009" cy="3421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5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25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0251">
                <a:tc>
                  <a:txBody>
                    <a:bodyPr/>
                    <a:lstStyle/>
                    <a:p>
                      <a:r>
                        <a:rPr lang="nl-NL" sz="1200" dirty="0" err="1"/>
                        <a:t>university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BMS, MMD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err="1"/>
                        <a:t>students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err="1"/>
                        <a:t>months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Language</a:t>
                      </a:r>
                      <a:r>
                        <a:rPr lang="nl-NL" sz="1200" baseline="0" dirty="0"/>
                        <a:t> level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251">
                <a:tc>
                  <a:txBody>
                    <a:bodyPr/>
                    <a:lstStyle/>
                    <a:p>
                      <a:r>
                        <a:rPr lang="nl-NL" sz="1200" dirty="0" err="1"/>
                        <a:t>University</a:t>
                      </a:r>
                      <a:r>
                        <a:rPr lang="nl-NL" sz="1200" baseline="0" dirty="0"/>
                        <a:t> of </a:t>
                      </a:r>
                      <a:r>
                        <a:rPr lang="nl-NL" sz="1200" dirty="0" err="1"/>
                        <a:t>Antwerp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err="1"/>
                        <a:t>Belgium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BMS, MMD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B2 </a:t>
                      </a:r>
                      <a:r>
                        <a:rPr lang="nl-NL" sz="1200" dirty="0" err="1"/>
                        <a:t>English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251">
                <a:tc>
                  <a:txBody>
                    <a:bodyPr/>
                    <a:lstStyle/>
                    <a:p>
                      <a:r>
                        <a:rPr lang="nl-NL" sz="1200" dirty="0" err="1"/>
                        <a:t>Humboldt</a:t>
                      </a:r>
                      <a:r>
                        <a:rPr lang="nl-NL" sz="1200" dirty="0"/>
                        <a:t> University (Charité </a:t>
                      </a:r>
                      <a:r>
                        <a:rPr lang="nl-NL" sz="1200" dirty="0" err="1"/>
                        <a:t>hospital</a:t>
                      </a:r>
                      <a:r>
                        <a:rPr lang="nl-NL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err="1"/>
                        <a:t>Germany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Master in Medical Neurosciences / Master in Public Health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/>
                        <a:t>B2 </a:t>
                      </a:r>
                      <a:r>
                        <a:rPr lang="nl-NL" sz="1200" dirty="0" err="1"/>
                        <a:t>English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Università degli studi di Roma Foro Italico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err="1"/>
                        <a:t>Italy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European Master in Health and Physical Activity (BMS)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A2 </a:t>
                      </a:r>
                      <a:r>
                        <a:rPr lang="nl-NL" sz="1200" dirty="0" err="1"/>
                        <a:t>English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 err="1"/>
                        <a:t>Lódz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University</a:t>
                      </a:r>
                      <a:r>
                        <a:rPr lang="nl-NL" sz="1200" dirty="0"/>
                        <a:t> of </a:t>
                      </a:r>
                      <a:r>
                        <a:rPr lang="nl-NL" sz="1200" dirty="0" err="1"/>
                        <a:t>Technology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err="1"/>
                        <a:t>Poland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BMS, MMD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/>
                        <a:t>B2 </a:t>
                      </a:r>
                      <a:r>
                        <a:rPr lang="nl-NL" sz="1200" dirty="0" err="1"/>
                        <a:t>English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251">
                <a:tc>
                  <a:txBody>
                    <a:bodyPr/>
                    <a:lstStyle/>
                    <a:p>
                      <a:r>
                        <a:rPr lang="nl-NL" sz="1200" dirty="0"/>
                        <a:t>St George’s </a:t>
                      </a:r>
                      <a:r>
                        <a:rPr lang="nl-NL" sz="1200" dirty="0" err="1"/>
                        <a:t>Hospital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Medical</a:t>
                      </a:r>
                      <a:r>
                        <a:rPr lang="nl-NL" sz="1200" dirty="0"/>
                        <a:t>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BMS, MMD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/>
                        <a:t>B2 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1633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735360"/>
            <a:ext cx="8352928" cy="533400"/>
          </a:xfrm>
        </p:spPr>
        <p:txBody>
          <a:bodyPr/>
          <a:lstStyle/>
          <a:p>
            <a:r>
              <a:rPr lang="nl-NL" dirty="0"/>
              <a:t>Radboud University: </a:t>
            </a:r>
            <a:r>
              <a:rPr lang="nl-NL" b="0" dirty="0"/>
              <a:t>EU &amp; non-EU </a:t>
            </a:r>
            <a:r>
              <a:rPr lang="nl-NL" b="0" dirty="0" err="1"/>
              <a:t>study</a:t>
            </a:r>
            <a:endParaRPr lang="nl-NL" b="0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644941"/>
              </p:ext>
            </p:extLst>
          </p:nvPr>
        </p:nvGraphicFramePr>
        <p:xfrm>
          <a:off x="594295" y="1872922"/>
          <a:ext cx="7578105" cy="2299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040">
                <a:tc>
                  <a:txBody>
                    <a:bodyPr/>
                    <a:lstStyle/>
                    <a:p>
                      <a:r>
                        <a:rPr lang="nl-NL" sz="1600" dirty="0" err="1"/>
                        <a:t>university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No. students </a:t>
                      </a:r>
                    </a:p>
                    <a:p>
                      <a:pPr algn="ctr"/>
                      <a:r>
                        <a:rPr lang="nl-NL" sz="1600" dirty="0"/>
                        <a:t>RU </a:t>
                      </a:r>
                      <a:r>
                        <a:rPr lang="nl-NL" sz="1600" dirty="0" err="1"/>
                        <a:t>wide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 Language</a:t>
                      </a:r>
                      <a:r>
                        <a:rPr lang="nl-NL" sz="1600" baseline="0" dirty="0"/>
                        <a:t> level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353">
                <a:tc>
                  <a:txBody>
                    <a:bodyPr/>
                    <a:lstStyle/>
                    <a:p>
                      <a:r>
                        <a:rPr lang="nl-NL" sz="1600" dirty="0"/>
                        <a:t>Liverpool John </a:t>
                      </a:r>
                      <a:r>
                        <a:rPr lang="nl-NL" sz="1600" dirty="0" err="1"/>
                        <a:t>Moore’s</a:t>
                      </a:r>
                      <a:r>
                        <a:rPr lang="nl-NL" sz="1600" dirty="0"/>
                        <a:t>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B2 </a:t>
                      </a:r>
                      <a:r>
                        <a:rPr lang="nl-NL" sz="1600" dirty="0" err="1"/>
                        <a:t>English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526">
                <a:tc>
                  <a:txBody>
                    <a:bodyPr/>
                    <a:lstStyle/>
                    <a:p>
                      <a:r>
                        <a:rPr lang="nl-NL" sz="1600" dirty="0"/>
                        <a:t>University of Birmingham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B2 </a:t>
                      </a:r>
                      <a:r>
                        <a:rPr lang="nl-NL" sz="1600" dirty="0" err="1"/>
                        <a:t>English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526">
                <a:tc>
                  <a:txBody>
                    <a:bodyPr/>
                    <a:lstStyle/>
                    <a:p>
                      <a:r>
                        <a:rPr lang="nl-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University of Leeds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B2 </a:t>
                      </a:r>
                      <a:r>
                        <a:rPr lang="nl-NL" sz="1600" dirty="0" err="1"/>
                        <a:t>English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526">
                <a:tc>
                  <a:txBody>
                    <a:bodyPr/>
                    <a:lstStyle/>
                    <a:p>
                      <a:r>
                        <a:rPr lang="nl-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University of </a:t>
                      </a:r>
                      <a:r>
                        <a:rPr lang="nl-NL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Sussex</a:t>
                      </a:r>
                      <a:endParaRPr lang="nl-N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B2 </a:t>
                      </a:r>
                      <a:r>
                        <a:rPr lang="nl-NL" sz="1600" dirty="0" err="1"/>
                        <a:t>English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526">
                <a:tc>
                  <a:txBody>
                    <a:bodyPr/>
                    <a:lstStyle/>
                    <a:p>
                      <a:r>
                        <a:rPr lang="nl-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University of</a:t>
                      </a:r>
                      <a:r>
                        <a:rPr lang="nl-NL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Glasgow</a:t>
                      </a:r>
                      <a:endParaRPr lang="nl-N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B2/C1 </a:t>
                      </a:r>
                      <a:r>
                        <a:rPr lang="nl-NL" sz="1600" dirty="0" err="1"/>
                        <a:t>English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hthoek 5"/>
          <p:cNvSpPr/>
          <p:nvPr/>
        </p:nvSpPr>
        <p:spPr>
          <a:xfrm>
            <a:off x="594295" y="4504457"/>
            <a:ext cx="8496944" cy="104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513" lvl="1" indent="-290513">
              <a:lnSpc>
                <a:spcPts val="2500"/>
              </a:lnSpc>
              <a:defRPr/>
            </a:pPr>
            <a:r>
              <a:rPr lang="nl-NL" sz="2000" b="1" dirty="0">
                <a:solidFill>
                  <a:schemeClr val="accent1"/>
                </a:solidFill>
              </a:rPr>
              <a:t>Non-EU </a:t>
            </a:r>
            <a:r>
              <a:rPr lang="nl-NL" sz="2000" b="1" dirty="0" err="1">
                <a:solidFill>
                  <a:schemeClr val="accent1"/>
                </a:solidFill>
              </a:rPr>
              <a:t>agreements</a:t>
            </a:r>
            <a:r>
              <a:rPr lang="nl-NL" sz="2000" b="1" dirty="0">
                <a:solidFill>
                  <a:schemeClr val="accent1"/>
                </a:solidFill>
              </a:rPr>
              <a:t> </a:t>
            </a:r>
          </a:p>
          <a:p>
            <a:pPr marL="290513" lvl="1" indent="-290513">
              <a:lnSpc>
                <a:spcPts val="2500"/>
              </a:lnSpc>
              <a:defRPr/>
            </a:pPr>
            <a:r>
              <a:rPr lang="nl-NL" sz="2000" dirty="0">
                <a:solidFill>
                  <a:schemeClr val="accent1"/>
                </a:solidFill>
              </a:rPr>
              <a:t>See the  </a:t>
            </a:r>
            <a:r>
              <a:rPr lang="nl-NL" sz="2000" dirty="0">
                <a:solidFill>
                  <a:schemeClr val="accent1"/>
                </a:solidFill>
                <a:hlinkClick r:id="rId2"/>
              </a:rPr>
              <a:t>Holland </a:t>
            </a:r>
            <a:r>
              <a:rPr lang="nl-NL" sz="2000" dirty="0" err="1">
                <a:solidFill>
                  <a:schemeClr val="accent1"/>
                </a:solidFill>
                <a:hlinkClick r:id="rId2"/>
              </a:rPr>
              <a:t>Scholarship</a:t>
            </a:r>
            <a:r>
              <a:rPr lang="nl-NL" sz="2000" dirty="0">
                <a:solidFill>
                  <a:schemeClr val="accent1"/>
                </a:solidFill>
                <a:hlinkClick r:id="rId2"/>
              </a:rPr>
              <a:t> webpage</a:t>
            </a:r>
            <a:r>
              <a:rPr lang="nl-NL" sz="2000" b="1" dirty="0">
                <a:solidFill>
                  <a:schemeClr val="accent1"/>
                </a:solidFill>
              </a:rPr>
              <a:t> </a:t>
            </a:r>
            <a:r>
              <a:rPr lang="nl-NL" sz="2000" dirty="0">
                <a:solidFill>
                  <a:schemeClr val="accent1"/>
                </a:solidFill>
              </a:rPr>
              <a:t>of  Radboud University for </a:t>
            </a:r>
            <a:r>
              <a:rPr lang="nl-NL" sz="2000" dirty="0" err="1">
                <a:solidFill>
                  <a:schemeClr val="accent1"/>
                </a:solidFill>
              </a:rPr>
              <a:t>all</a:t>
            </a:r>
            <a:r>
              <a:rPr lang="nl-NL" sz="2000" dirty="0">
                <a:solidFill>
                  <a:schemeClr val="accent1"/>
                </a:solidFill>
              </a:rPr>
              <a:t> partners</a:t>
            </a:r>
          </a:p>
          <a:p>
            <a:pPr marL="290513" lvl="1" indent="-290513">
              <a:lnSpc>
                <a:spcPts val="2500"/>
              </a:lnSpc>
              <a:defRPr/>
            </a:pPr>
            <a:r>
              <a:rPr lang="nl-NL" sz="2000" dirty="0" err="1">
                <a:solidFill>
                  <a:schemeClr val="accent1"/>
                </a:solidFill>
              </a:rPr>
              <a:t>and</a:t>
            </a:r>
            <a:r>
              <a:rPr lang="nl-NL" sz="2000" dirty="0">
                <a:solidFill>
                  <a:schemeClr val="accent1"/>
                </a:solidFill>
              </a:rPr>
              <a:t> for more information on the </a:t>
            </a:r>
            <a:r>
              <a:rPr lang="nl-NL" sz="2000" dirty="0" err="1">
                <a:solidFill>
                  <a:schemeClr val="accent1"/>
                </a:solidFill>
              </a:rPr>
              <a:t>corresponding</a:t>
            </a:r>
            <a:r>
              <a:rPr lang="nl-NL" sz="2000" dirty="0">
                <a:solidFill>
                  <a:schemeClr val="accent1"/>
                </a:solidFill>
              </a:rPr>
              <a:t> </a:t>
            </a:r>
            <a:r>
              <a:rPr lang="nl-NL" sz="2000" b="1" dirty="0">
                <a:solidFill>
                  <a:schemeClr val="accent1"/>
                </a:solidFill>
              </a:rPr>
              <a:t>Holland </a:t>
            </a:r>
            <a:r>
              <a:rPr lang="nl-NL" sz="2000" b="1" dirty="0" err="1">
                <a:solidFill>
                  <a:schemeClr val="accent1"/>
                </a:solidFill>
              </a:rPr>
              <a:t>Scholarship</a:t>
            </a:r>
            <a:r>
              <a:rPr lang="nl-NL" sz="2000" dirty="0">
                <a:solidFill>
                  <a:schemeClr val="accent1"/>
                </a:solidFill>
              </a:rPr>
              <a:t> </a:t>
            </a:r>
            <a:r>
              <a:rPr lang="nl-NL" sz="2000" dirty="0" err="1">
                <a:solidFill>
                  <a:schemeClr val="accent1"/>
                </a:solidFill>
              </a:rPr>
              <a:t>grant</a:t>
            </a:r>
            <a:r>
              <a:rPr lang="nl-NL" sz="20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594295" y="1440874"/>
            <a:ext cx="8100000" cy="432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90513" marR="0" lvl="1" indent="-290513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agreements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2352A0B-B675-485B-89B9-CB8DF2748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430" y="5631904"/>
            <a:ext cx="189357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Visa </a:t>
            </a:r>
            <a:r>
              <a:rPr lang="nl-NL" dirty="0" err="1"/>
              <a:t>application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728291"/>
            <a:ext cx="8100000" cy="4125365"/>
          </a:xfrm>
        </p:spPr>
        <p:txBody>
          <a:bodyPr/>
          <a:lstStyle/>
          <a:p>
            <a:pPr>
              <a:buNone/>
            </a:pPr>
            <a:r>
              <a:rPr lang="nl-NL" b="1" dirty="0">
                <a:solidFill>
                  <a:schemeClr val="accent1"/>
                </a:solidFill>
              </a:rPr>
              <a:t>Checklist:</a:t>
            </a:r>
            <a:r>
              <a:rPr lang="nl-NL" b="1" dirty="0">
                <a:solidFill>
                  <a:srgbClr val="1E63A8"/>
                </a:solidFill>
              </a:rPr>
              <a:t>	</a:t>
            </a:r>
            <a:endParaRPr lang="nl-NL" sz="8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SzPct val="100000"/>
              <a:defRPr/>
            </a:pPr>
            <a:r>
              <a:rPr lang="nl-NL" dirty="0">
                <a:solidFill>
                  <a:schemeClr val="accent1"/>
                </a:solidFill>
              </a:rPr>
              <a:t>Start on time: visa </a:t>
            </a:r>
            <a:r>
              <a:rPr lang="nl-NL" dirty="0" err="1">
                <a:solidFill>
                  <a:schemeClr val="accent1"/>
                </a:solidFill>
              </a:rPr>
              <a:t>application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may</a:t>
            </a:r>
            <a:r>
              <a:rPr lang="nl-NL" dirty="0">
                <a:solidFill>
                  <a:schemeClr val="accent1"/>
                </a:solidFill>
              </a:rPr>
              <a:t> take up to 6 </a:t>
            </a:r>
            <a:r>
              <a:rPr lang="nl-NL" dirty="0" err="1">
                <a:solidFill>
                  <a:schemeClr val="accent1"/>
                </a:solidFill>
              </a:rPr>
              <a:t>months</a:t>
            </a:r>
            <a:r>
              <a:rPr lang="nl-NL" dirty="0">
                <a:solidFill>
                  <a:schemeClr val="accent1"/>
                </a:solidFill>
              </a:rPr>
              <a:t>!</a:t>
            </a:r>
          </a:p>
          <a:p>
            <a:pPr>
              <a:lnSpc>
                <a:spcPct val="90000"/>
              </a:lnSpc>
              <a:buSzPct val="100000"/>
              <a:defRPr/>
            </a:pPr>
            <a:r>
              <a:rPr lang="nl-NL" dirty="0">
                <a:solidFill>
                  <a:schemeClr val="accent1"/>
                </a:solidFill>
              </a:rPr>
              <a:t>Check the </a:t>
            </a:r>
            <a:r>
              <a:rPr lang="nl-NL" dirty="0" err="1">
                <a:solidFill>
                  <a:schemeClr val="accent1"/>
                </a:solidFill>
              </a:rPr>
              <a:t>embassee</a:t>
            </a:r>
            <a:r>
              <a:rPr lang="nl-NL" dirty="0">
                <a:solidFill>
                  <a:schemeClr val="accent1"/>
                </a:solidFill>
              </a:rPr>
              <a:t> /</a:t>
            </a:r>
            <a:r>
              <a:rPr lang="nl-NL" dirty="0" err="1">
                <a:solidFill>
                  <a:schemeClr val="accent1"/>
                </a:solidFill>
              </a:rPr>
              <a:t>immigration</a:t>
            </a:r>
            <a:r>
              <a:rPr lang="nl-NL" dirty="0">
                <a:solidFill>
                  <a:schemeClr val="accent1"/>
                </a:solidFill>
              </a:rPr>
              <a:t> services websites for exact procedures</a:t>
            </a:r>
          </a:p>
          <a:p>
            <a:pPr>
              <a:lnSpc>
                <a:spcPct val="90000"/>
              </a:lnSpc>
              <a:buSzPct val="100000"/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00000"/>
              <a:buNone/>
              <a:defRPr/>
            </a:pPr>
            <a:r>
              <a:rPr lang="nl-NL" b="1" dirty="0" err="1">
                <a:solidFill>
                  <a:schemeClr val="accent1"/>
                </a:solidFill>
              </a:rPr>
              <a:t>Required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b="1" dirty="0" err="1">
                <a:solidFill>
                  <a:schemeClr val="accent1"/>
                </a:solidFill>
              </a:rPr>
              <a:t>documens</a:t>
            </a:r>
            <a:r>
              <a:rPr lang="nl-NL" b="1" dirty="0">
                <a:solidFill>
                  <a:schemeClr val="accent1"/>
                </a:solidFill>
              </a:rPr>
              <a:t>:</a:t>
            </a:r>
          </a:p>
          <a:p>
            <a:pPr>
              <a:lnSpc>
                <a:spcPct val="90000"/>
              </a:lnSpc>
              <a:buSzPct val="100000"/>
              <a:defRPr/>
            </a:pPr>
            <a:r>
              <a:rPr lang="nl-NL" dirty="0" err="1">
                <a:solidFill>
                  <a:schemeClr val="accent1"/>
                </a:solidFill>
              </a:rPr>
              <a:t>Evidence</a:t>
            </a:r>
            <a:r>
              <a:rPr lang="nl-NL" dirty="0">
                <a:solidFill>
                  <a:schemeClr val="accent1"/>
                </a:solidFill>
              </a:rPr>
              <a:t> of </a:t>
            </a:r>
            <a:r>
              <a:rPr lang="nl-NL" dirty="0" err="1">
                <a:solidFill>
                  <a:schemeClr val="accent1"/>
                </a:solidFill>
              </a:rPr>
              <a:t>financial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independence</a:t>
            </a: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00000"/>
              <a:defRPr/>
            </a:pPr>
            <a:r>
              <a:rPr lang="nl-NL" dirty="0" err="1">
                <a:solidFill>
                  <a:schemeClr val="accent1"/>
                </a:solidFill>
              </a:rPr>
              <a:t>Evidence</a:t>
            </a:r>
            <a:r>
              <a:rPr lang="nl-NL" dirty="0">
                <a:solidFill>
                  <a:schemeClr val="accent1"/>
                </a:solidFill>
              </a:rPr>
              <a:t> of </a:t>
            </a:r>
            <a:r>
              <a:rPr lang="nl-NL" dirty="0" err="1">
                <a:solidFill>
                  <a:schemeClr val="accent1"/>
                </a:solidFill>
              </a:rPr>
              <a:t>sufficient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insurance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coverage</a:t>
            </a: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00000"/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00000"/>
              <a:buNone/>
              <a:defRPr/>
            </a:pPr>
            <a:r>
              <a:rPr lang="nl-NL" b="1" dirty="0" err="1">
                <a:solidFill>
                  <a:schemeClr val="accent1"/>
                </a:solidFill>
              </a:rPr>
              <a:t>Sometimes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b="1" dirty="0" err="1">
                <a:solidFill>
                  <a:schemeClr val="accent1"/>
                </a:solidFill>
              </a:rPr>
              <a:t>also</a:t>
            </a:r>
            <a:r>
              <a:rPr lang="nl-NL" b="1" dirty="0">
                <a:solidFill>
                  <a:schemeClr val="accent1"/>
                </a:solidFill>
              </a:rPr>
              <a:t>:</a:t>
            </a:r>
          </a:p>
          <a:p>
            <a:pPr>
              <a:lnSpc>
                <a:spcPct val="90000"/>
              </a:lnSpc>
              <a:buSzPct val="100000"/>
              <a:defRPr/>
            </a:pPr>
            <a:r>
              <a:rPr lang="nl-NL" dirty="0" err="1">
                <a:solidFill>
                  <a:schemeClr val="accent1"/>
                </a:solidFill>
              </a:rPr>
              <a:t>Proof</a:t>
            </a:r>
            <a:r>
              <a:rPr lang="nl-NL" dirty="0">
                <a:solidFill>
                  <a:schemeClr val="accent1"/>
                </a:solidFill>
              </a:rPr>
              <a:t> of Health</a:t>
            </a:r>
          </a:p>
          <a:p>
            <a:pPr>
              <a:lnSpc>
                <a:spcPct val="90000"/>
              </a:lnSpc>
              <a:buSzPct val="100000"/>
              <a:defRPr/>
            </a:pPr>
            <a:r>
              <a:rPr lang="nl-NL" dirty="0" err="1">
                <a:solidFill>
                  <a:schemeClr val="accent1"/>
                </a:solidFill>
              </a:rPr>
              <a:t>Criminal</a:t>
            </a:r>
            <a:r>
              <a:rPr lang="nl-NL" dirty="0">
                <a:solidFill>
                  <a:schemeClr val="accent1"/>
                </a:solidFill>
              </a:rPr>
              <a:t> Records Check</a:t>
            </a:r>
          </a:p>
          <a:p>
            <a:pPr>
              <a:lnSpc>
                <a:spcPct val="90000"/>
              </a:lnSpc>
              <a:buSzPct val="100000"/>
              <a:defRPr/>
            </a:pPr>
            <a:r>
              <a:rPr lang="nl-NL" dirty="0">
                <a:solidFill>
                  <a:schemeClr val="accent1"/>
                </a:solidFill>
              </a:rPr>
              <a:t>Support letter </a:t>
            </a:r>
            <a:r>
              <a:rPr lang="nl-NL" dirty="0" err="1">
                <a:solidFill>
                  <a:schemeClr val="accent1"/>
                </a:solidFill>
              </a:rPr>
              <a:t>from</a:t>
            </a:r>
            <a:r>
              <a:rPr lang="nl-NL" dirty="0">
                <a:solidFill>
                  <a:schemeClr val="accent1"/>
                </a:solidFill>
              </a:rPr>
              <a:t> Radboudumc International Office</a:t>
            </a:r>
          </a:p>
          <a:p>
            <a:pPr>
              <a:lnSpc>
                <a:spcPct val="90000"/>
              </a:lnSpc>
              <a:buSzPct val="180000"/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sz="800" dirty="0"/>
              <a:t>		</a:t>
            </a:r>
          </a:p>
          <a:p>
            <a:pPr>
              <a:buFontTx/>
              <a:buNone/>
            </a:pPr>
            <a:r>
              <a:rPr lang="en-GB" dirty="0"/>
              <a:t>			</a:t>
            </a:r>
          </a:p>
          <a:p>
            <a:endParaRPr lang="nl-NL" dirty="0"/>
          </a:p>
        </p:txBody>
      </p:sp>
      <p:pic>
        <p:nvPicPr>
          <p:cNvPr id="4" name="Afbeelding 3" descr="vis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428316"/>
            <a:ext cx="2051720" cy="28089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51384"/>
            <a:ext cx="8100000" cy="533400"/>
          </a:xfrm>
        </p:spPr>
        <p:txBody>
          <a:bodyPr/>
          <a:lstStyle/>
          <a:p>
            <a:r>
              <a:rPr lang="nl-NL" dirty="0"/>
              <a:t>Insurance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8031" y="1728850"/>
            <a:ext cx="8100000" cy="4868502"/>
          </a:xfrm>
        </p:spPr>
        <p:txBody>
          <a:bodyPr/>
          <a:lstStyle/>
          <a:p>
            <a:pPr>
              <a:lnSpc>
                <a:spcPct val="90000"/>
              </a:lnSpc>
              <a:buSzPct val="180000"/>
              <a:defRPr/>
            </a:pPr>
            <a:r>
              <a:rPr lang="nl-NL" b="1" dirty="0">
                <a:solidFill>
                  <a:schemeClr val="accent1"/>
                </a:solidFill>
                <a:hlinkClick r:id="rId2"/>
              </a:rPr>
              <a:t>Health </a:t>
            </a:r>
            <a:r>
              <a:rPr lang="nl-NL" b="1" dirty="0" err="1">
                <a:solidFill>
                  <a:schemeClr val="accent1"/>
                </a:solidFill>
                <a:hlinkClick r:id="rId2"/>
              </a:rPr>
              <a:t>insurance</a:t>
            </a:r>
            <a:endParaRPr lang="nl-NL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  <a:buNone/>
              <a:defRPr/>
            </a:pPr>
            <a:r>
              <a:rPr lang="nl-NL" dirty="0">
                <a:solidFill>
                  <a:schemeClr val="accent1"/>
                </a:solidFill>
              </a:rPr>
              <a:t>	</a:t>
            </a:r>
          </a:p>
          <a:p>
            <a:pPr>
              <a:lnSpc>
                <a:spcPct val="90000"/>
              </a:lnSpc>
              <a:buSzPct val="180000"/>
              <a:defRPr/>
            </a:pPr>
            <a:r>
              <a:rPr lang="nl-NL" b="1" dirty="0">
                <a:solidFill>
                  <a:schemeClr val="accent1"/>
                </a:solidFill>
                <a:hlinkClick r:id="rId3"/>
              </a:rPr>
              <a:t>Travel </a:t>
            </a:r>
            <a:r>
              <a:rPr lang="nl-NL" b="1" dirty="0" err="1">
                <a:solidFill>
                  <a:schemeClr val="accent1"/>
                </a:solidFill>
                <a:hlinkClick r:id="rId3"/>
              </a:rPr>
              <a:t>insurance</a:t>
            </a:r>
            <a:endParaRPr lang="nl-NL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  <a:buNone/>
              <a:defRPr/>
            </a:pPr>
            <a:r>
              <a:rPr lang="nl-NL" dirty="0">
                <a:solidFill>
                  <a:schemeClr val="accent1"/>
                </a:solidFill>
              </a:rPr>
              <a:t>	</a:t>
            </a:r>
          </a:p>
          <a:p>
            <a:pPr>
              <a:lnSpc>
                <a:spcPct val="90000"/>
              </a:lnSpc>
              <a:buSzPct val="180000"/>
              <a:defRPr/>
            </a:pPr>
            <a:r>
              <a:rPr lang="nl-NL" b="1" dirty="0">
                <a:solidFill>
                  <a:schemeClr val="accent1"/>
                </a:solidFill>
                <a:hlinkClick r:id="rId4"/>
              </a:rPr>
              <a:t>Personal </a:t>
            </a:r>
            <a:r>
              <a:rPr lang="nl-NL" b="1" dirty="0" err="1">
                <a:solidFill>
                  <a:schemeClr val="accent1"/>
                </a:solidFill>
                <a:hlinkClick r:id="rId4"/>
              </a:rPr>
              <a:t>liability</a:t>
            </a:r>
            <a:r>
              <a:rPr lang="nl-NL" b="1" dirty="0">
                <a:solidFill>
                  <a:schemeClr val="accent1"/>
                </a:solidFill>
                <a:hlinkClick r:id="rId4"/>
              </a:rPr>
              <a:t> </a:t>
            </a:r>
            <a:r>
              <a:rPr lang="nl-NL" b="1" dirty="0" err="1">
                <a:solidFill>
                  <a:schemeClr val="accent1"/>
                </a:solidFill>
                <a:hlinkClick r:id="rId4"/>
              </a:rPr>
              <a:t>insurance</a:t>
            </a:r>
            <a:r>
              <a:rPr lang="nl-NL" b="1" dirty="0">
                <a:solidFill>
                  <a:schemeClr val="accent1"/>
                </a:solidFill>
                <a:hlinkClick r:id="rId4"/>
              </a:rPr>
              <a:t> </a:t>
            </a:r>
            <a:endParaRPr lang="nl-NL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  <a:defRPr/>
            </a:pPr>
            <a:endParaRPr lang="nl-NL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  <a:defRPr/>
            </a:pPr>
            <a:r>
              <a:rPr lang="nl-NL" b="1" dirty="0">
                <a:solidFill>
                  <a:schemeClr val="accent1"/>
                </a:solidFill>
                <a:hlinkClick r:id="rId5"/>
              </a:rPr>
              <a:t>Accident </a:t>
            </a:r>
            <a:r>
              <a:rPr lang="nl-NL" b="1" dirty="0" err="1">
                <a:solidFill>
                  <a:schemeClr val="accent1"/>
                </a:solidFill>
                <a:hlinkClick r:id="rId5"/>
              </a:rPr>
              <a:t>insurance</a:t>
            </a:r>
            <a:endParaRPr lang="nl-NL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  <a:defRPr/>
            </a:pPr>
            <a:r>
              <a:rPr lang="nl-NL" b="1" dirty="0" err="1">
                <a:solidFill>
                  <a:schemeClr val="accent1"/>
                </a:solidFill>
                <a:hlinkClick r:id="rId6"/>
              </a:rPr>
              <a:t>Medical</a:t>
            </a:r>
            <a:r>
              <a:rPr lang="nl-NL" b="1" dirty="0">
                <a:solidFill>
                  <a:schemeClr val="accent1"/>
                </a:solidFill>
                <a:hlinkClick r:id="rId6"/>
              </a:rPr>
              <a:t> </a:t>
            </a:r>
            <a:r>
              <a:rPr lang="nl-NL" b="1" dirty="0" err="1">
                <a:solidFill>
                  <a:schemeClr val="accent1"/>
                </a:solidFill>
                <a:hlinkClick r:id="rId6"/>
              </a:rPr>
              <a:t>liability</a:t>
            </a:r>
            <a:r>
              <a:rPr lang="nl-NL" b="1" dirty="0">
                <a:solidFill>
                  <a:schemeClr val="accent1"/>
                </a:solidFill>
                <a:hlinkClick r:id="rId6"/>
              </a:rPr>
              <a:t> </a:t>
            </a:r>
            <a:r>
              <a:rPr lang="nl-NL" b="1" dirty="0" err="1">
                <a:solidFill>
                  <a:schemeClr val="accent1"/>
                </a:solidFill>
                <a:hlinkClick r:id="rId6"/>
              </a:rPr>
              <a:t>insurance</a:t>
            </a:r>
            <a:r>
              <a:rPr lang="nl-NL" b="1" dirty="0">
                <a:solidFill>
                  <a:schemeClr val="accent1"/>
                </a:solidFill>
                <a:hlinkClick r:id="rId6"/>
              </a:rPr>
              <a:t>* </a:t>
            </a:r>
            <a:endParaRPr lang="nl-NL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  <a:buNone/>
              <a:defRPr/>
            </a:pPr>
            <a:r>
              <a:rPr lang="nl-NL" dirty="0">
                <a:solidFill>
                  <a:schemeClr val="accent1"/>
                </a:solidFill>
              </a:rPr>
              <a:t>	</a:t>
            </a:r>
          </a:p>
          <a:p>
            <a:pPr>
              <a:lnSpc>
                <a:spcPct val="90000"/>
              </a:lnSpc>
              <a:buSzPct val="180000"/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 marL="354013" indent="0">
              <a:buNone/>
            </a:pPr>
            <a:r>
              <a:rPr lang="nl-NL" b="1" u="sng" dirty="0">
                <a:solidFill>
                  <a:schemeClr val="accent1"/>
                </a:solidFill>
              </a:rPr>
              <a:t>IMPORTANT: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</a:p>
          <a:p>
            <a:pPr marL="354013" indent="0">
              <a:buNone/>
            </a:pPr>
            <a:r>
              <a:rPr lang="nl-NL" dirty="0">
                <a:solidFill>
                  <a:schemeClr val="accent1"/>
                </a:solidFill>
              </a:rPr>
              <a:t>- Check </a:t>
            </a:r>
            <a:r>
              <a:rPr lang="nl-NL" dirty="0" err="1">
                <a:solidFill>
                  <a:schemeClr val="accent1"/>
                </a:solidFill>
              </a:rPr>
              <a:t>if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you</a:t>
            </a:r>
            <a:r>
              <a:rPr lang="nl-NL" dirty="0">
                <a:solidFill>
                  <a:schemeClr val="accent1"/>
                </a:solidFill>
              </a:rPr>
              <a:t> have </a:t>
            </a:r>
            <a:r>
              <a:rPr lang="nl-NL" dirty="0" err="1">
                <a:solidFill>
                  <a:schemeClr val="accent1"/>
                </a:solidFill>
              </a:rPr>
              <a:t>Europe</a:t>
            </a:r>
            <a:r>
              <a:rPr lang="nl-NL" dirty="0">
                <a:solidFill>
                  <a:schemeClr val="accent1"/>
                </a:solidFill>
              </a:rPr>
              <a:t> / </a:t>
            </a:r>
            <a:r>
              <a:rPr lang="nl-NL" dirty="0" err="1">
                <a:solidFill>
                  <a:schemeClr val="accent1"/>
                </a:solidFill>
              </a:rPr>
              <a:t>world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coverage</a:t>
            </a:r>
            <a:r>
              <a:rPr lang="nl-NL" dirty="0">
                <a:solidFill>
                  <a:schemeClr val="accent1"/>
                </a:solidFill>
              </a:rPr>
              <a:t>!</a:t>
            </a:r>
          </a:p>
          <a:p>
            <a:pPr marL="354013" indent="0">
              <a:lnSpc>
                <a:spcPct val="100000"/>
              </a:lnSpc>
              <a:buNone/>
            </a:pPr>
            <a:r>
              <a:rPr lang="nl-NL" dirty="0">
                <a:solidFill>
                  <a:schemeClr val="accent1"/>
                </a:solidFill>
              </a:rPr>
              <a:t>- Check </a:t>
            </a:r>
            <a:r>
              <a:rPr lang="nl-NL" dirty="0" err="1">
                <a:solidFill>
                  <a:schemeClr val="accent1"/>
                </a:solidFill>
              </a:rPr>
              <a:t>if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internships</a:t>
            </a:r>
            <a:r>
              <a:rPr lang="nl-NL" dirty="0">
                <a:solidFill>
                  <a:schemeClr val="accent1"/>
                </a:solidFill>
              </a:rPr>
              <a:t> are </a:t>
            </a:r>
            <a:r>
              <a:rPr lang="nl-NL" dirty="0" err="1">
                <a:solidFill>
                  <a:schemeClr val="accent1"/>
                </a:solidFill>
              </a:rPr>
              <a:t>also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insured</a:t>
            </a:r>
            <a:r>
              <a:rPr lang="nl-NL" dirty="0">
                <a:solidFill>
                  <a:schemeClr val="accent1"/>
                </a:solidFill>
              </a:rPr>
              <a:t>!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nl-NL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1600" dirty="0">
                <a:solidFill>
                  <a:schemeClr val="accent1"/>
                </a:solidFill>
              </a:rPr>
              <a:t>* </a:t>
            </a:r>
            <a:r>
              <a:rPr lang="nl-NL" sz="1600" dirty="0" err="1">
                <a:solidFill>
                  <a:schemeClr val="accent1"/>
                </a:solidFill>
              </a:rPr>
              <a:t>When</a:t>
            </a:r>
            <a:r>
              <a:rPr lang="nl-NL" sz="1600" dirty="0">
                <a:solidFill>
                  <a:schemeClr val="accent1"/>
                </a:solidFill>
              </a:rPr>
              <a:t> </a:t>
            </a:r>
            <a:r>
              <a:rPr lang="nl-NL" sz="1600" dirty="0" err="1">
                <a:solidFill>
                  <a:schemeClr val="accent1"/>
                </a:solidFill>
              </a:rPr>
              <a:t>coming</a:t>
            </a:r>
            <a:r>
              <a:rPr lang="nl-NL" sz="1600" dirty="0">
                <a:solidFill>
                  <a:schemeClr val="accent1"/>
                </a:solidFill>
              </a:rPr>
              <a:t> in direct contact </a:t>
            </a:r>
            <a:r>
              <a:rPr lang="nl-NL" sz="1600" dirty="0" err="1">
                <a:solidFill>
                  <a:schemeClr val="accent1"/>
                </a:solidFill>
              </a:rPr>
              <a:t>with</a:t>
            </a:r>
            <a:r>
              <a:rPr lang="nl-NL" sz="1600" dirty="0">
                <a:solidFill>
                  <a:schemeClr val="accent1"/>
                </a:solidFill>
              </a:rPr>
              <a:t> test subjects </a:t>
            </a:r>
            <a:r>
              <a:rPr lang="nl-NL" sz="1600" dirty="0" err="1">
                <a:solidFill>
                  <a:schemeClr val="accent1"/>
                </a:solidFill>
              </a:rPr>
              <a:t>and</a:t>
            </a:r>
            <a:r>
              <a:rPr lang="nl-NL" sz="1600" dirty="0">
                <a:solidFill>
                  <a:schemeClr val="accent1"/>
                </a:solidFill>
              </a:rPr>
              <a:t>/or </a:t>
            </a:r>
            <a:r>
              <a:rPr lang="nl-NL" sz="1600" dirty="0" err="1">
                <a:solidFill>
                  <a:schemeClr val="accent1"/>
                </a:solidFill>
              </a:rPr>
              <a:t>patients</a:t>
            </a:r>
            <a:endParaRPr lang="nl-NL" sz="1600" dirty="0"/>
          </a:p>
          <a:p>
            <a:pPr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sz="800" dirty="0"/>
              <a:t>		</a:t>
            </a:r>
          </a:p>
          <a:p>
            <a:pPr>
              <a:buFontTx/>
              <a:buNone/>
            </a:pPr>
            <a:r>
              <a:rPr lang="en-GB" dirty="0"/>
              <a:t>			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A21AAD2-99A0-4351-862E-55B2984447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940" y="1340768"/>
            <a:ext cx="2857500" cy="2266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836712"/>
            <a:ext cx="8100000" cy="533400"/>
          </a:xfrm>
        </p:spPr>
        <p:txBody>
          <a:bodyPr/>
          <a:lstStyle/>
          <a:p>
            <a:r>
              <a:rPr lang="nl-NL" sz="3200" dirty="0" err="1"/>
              <a:t>Radboudumc</a:t>
            </a:r>
            <a:r>
              <a:rPr lang="nl-NL" sz="3200" dirty="0"/>
              <a:t>: </a:t>
            </a:r>
            <a:r>
              <a:rPr lang="nl-NL" sz="3200" b="0" dirty="0"/>
              <a:t>Studentbudget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628800"/>
            <a:ext cx="8100000" cy="4752528"/>
          </a:xfrm>
        </p:spPr>
        <p:txBody>
          <a:bodyPr/>
          <a:lstStyle/>
          <a:p>
            <a:pPr marL="290513" indent="-290513" defTabSz="171450">
              <a:lnSpc>
                <a:spcPct val="100000"/>
              </a:lnSpc>
              <a:spcBef>
                <a:spcPct val="20000"/>
              </a:spcBef>
              <a:buClr>
                <a:srgbClr val="C00000"/>
              </a:buClr>
              <a:buSzPct val="180000"/>
              <a:buNone/>
              <a:defRPr/>
            </a:pPr>
            <a:endParaRPr lang="nl-NL" sz="800" b="1" dirty="0">
              <a:solidFill>
                <a:schemeClr val="accent1"/>
              </a:solidFill>
            </a:endParaRPr>
          </a:p>
          <a:p>
            <a:pPr marL="290513" indent="-290513" defTabSz="171450">
              <a:lnSpc>
                <a:spcPct val="100000"/>
              </a:lnSpc>
              <a:spcBef>
                <a:spcPct val="20000"/>
              </a:spcBef>
              <a:buClr>
                <a:srgbClr val="C00000"/>
              </a:buClr>
              <a:buSzPct val="180000"/>
              <a:buNone/>
              <a:defRPr/>
            </a:pPr>
            <a:r>
              <a:rPr kumimoji="1" lang="nl-NL" b="1" kern="0" dirty="0">
                <a:solidFill>
                  <a:srgbClr val="1E63A8"/>
                </a:solidFill>
              </a:rPr>
              <a:t> </a:t>
            </a:r>
            <a:r>
              <a:rPr lang="nl-NL" b="1" dirty="0" err="1">
                <a:solidFill>
                  <a:schemeClr val="accent1"/>
                </a:solidFill>
              </a:rPr>
              <a:t>Study</a:t>
            </a:r>
            <a:r>
              <a:rPr lang="nl-NL" b="1" dirty="0">
                <a:solidFill>
                  <a:schemeClr val="accent1"/>
                </a:solidFill>
              </a:rPr>
              <a:t> &amp; </a:t>
            </a:r>
            <a:r>
              <a:rPr lang="nl-NL" b="1" dirty="0" err="1">
                <a:solidFill>
                  <a:schemeClr val="accent1"/>
                </a:solidFill>
              </a:rPr>
              <a:t>internship</a:t>
            </a:r>
            <a:r>
              <a:rPr lang="nl-NL" b="1" dirty="0">
                <a:solidFill>
                  <a:schemeClr val="accent1"/>
                </a:solidFill>
              </a:rPr>
              <a:t>:</a:t>
            </a:r>
          </a:p>
          <a:p>
            <a:pPr marL="290513" indent="-290513" defTabSz="171450">
              <a:lnSpc>
                <a:spcPct val="100000"/>
              </a:lnSpc>
              <a:spcBef>
                <a:spcPct val="20000"/>
              </a:spcBef>
              <a:buClr>
                <a:srgbClr val="0070C0"/>
              </a:buClr>
              <a:buSzPct val="180000"/>
              <a:buNone/>
              <a:defRPr/>
            </a:pPr>
            <a:endParaRPr kumimoji="1" lang="nl-NL" sz="800" kern="0" dirty="0"/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EU 		</a:t>
            </a:r>
            <a:r>
              <a:rPr lang="nl-NL" b="1" dirty="0">
                <a:solidFill>
                  <a:schemeClr val="accent1"/>
                </a:solidFill>
              </a:rPr>
              <a:t>€ 150,- </a:t>
            </a:r>
            <a:r>
              <a:rPr lang="nl-NL" dirty="0">
                <a:solidFill>
                  <a:schemeClr val="accent1"/>
                </a:solidFill>
              </a:rPr>
              <a:t>per </a:t>
            </a:r>
            <a:r>
              <a:rPr lang="nl-NL" dirty="0" err="1">
                <a:solidFill>
                  <a:schemeClr val="accent1"/>
                </a:solidFill>
              </a:rPr>
              <a:t>month</a:t>
            </a:r>
            <a:r>
              <a:rPr lang="nl-NL" dirty="0">
                <a:solidFill>
                  <a:schemeClr val="accent1"/>
                </a:solidFill>
              </a:rPr>
              <a:t> (Switzerland or &lt; 2  </a:t>
            </a:r>
            <a:r>
              <a:rPr lang="nl-NL" dirty="0" err="1">
                <a:solidFill>
                  <a:schemeClr val="accent1"/>
                </a:solidFill>
              </a:rPr>
              <a:t>months</a:t>
            </a:r>
            <a:r>
              <a:rPr lang="nl-NL" dirty="0">
                <a:solidFill>
                  <a:schemeClr val="accent1"/>
                </a:solidFill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nl-NL" dirty="0" err="1">
                <a:solidFill>
                  <a:schemeClr val="accent1"/>
                </a:solidFill>
              </a:rPr>
              <a:t>non-EU</a:t>
            </a:r>
            <a:r>
              <a:rPr lang="nl-NL" dirty="0">
                <a:solidFill>
                  <a:schemeClr val="accent1"/>
                </a:solidFill>
              </a:rPr>
              <a:t>	</a:t>
            </a:r>
            <a:r>
              <a:rPr lang="nl-NL" b="1" dirty="0">
                <a:solidFill>
                  <a:schemeClr val="accent1"/>
                </a:solidFill>
              </a:rPr>
              <a:t>€ 200,- </a:t>
            </a:r>
            <a:r>
              <a:rPr lang="nl-NL" dirty="0">
                <a:solidFill>
                  <a:schemeClr val="accent1"/>
                </a:solidFill>
              </a:rPr>
              <a:t>per month</a:t>
            </a:r>
          </a:p>
          <a:p>
            <a:pPr>
              <a:lnSpc>
                <a:spcPct val="90000"/>
              </a:lnSpc>
              <a:buNone/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nl-NL" b="1" i="1" dirty="0">
                <a:solidFill>
                  <a:schemeClr val="accent1"/>
                </a:solidFill>
              </a:rPr>
              <a:t>Maximum  € 600,- </a:t>
            </a:r>
            <a:r>
              <a:rPr lang="nl-NL" i="1" dirty="0">
                <a:solidFill>
                  <a:schemeClr val="accent1"/>
                </a:solidFill>
              </a:rPr>
              <a:t>per student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nl-NL" b="1" i="1" u="sng" dirty="0" err="1">
                <a:solidFill>
                  <a:schemeClr val="accent1"/>
                </a:solidFill>
              </a:rPr>
              <a:t>Not</a:t>
            </a:r>
            <a:r>
              <a:rPr lang="nl-NL" i="1" dirty="0">
                <a:solidFill>
                  <a:schemeClr val="accent1"/>
                </a:solidFill>
              </a:rPr>
              <a:t> in </a:t>
            </a:r>
            <a:r>
              <a:rPr lang="nl-NL" i="1" dirty="0" err="1">
                <a:solidFill>
                  <a:schemeClr val="accent1"/>
                </a:solidFill>
              </a:rPr>
              <a:t>combination</a:t>
            </a:r>
            <a:r>
              <a:rPr lang="nl-NL" i="1" dirty="0">
                <a:solidFill>
                  <a:schemeClr val="accent1"/>
                </a:solidFill>
              </a:rPr>
              <a:t> </a:t>
            </a:r>
            <a:r>
              <a:rPr lang="nl-NL" i="1" dirty="0" err="1">
                <a:solidFill>
                  <a:schemeClr val="accent1"/>
                </a:solidFill>
              </a:rPr>
              <a:t>with</a:t>
            </a:r>
            <a:r>
              <a:rPr lang="nl-NL" i="1" dirty="0">
                <a:solidFill>
                  <a:schemeClr val="accent1"/>
                </a:solidFill>
              </a:rPr>
              <a:t> Erasmus+!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nl-NL" i="1" dirty="0" err="1">
                <a:solidFill>
                  <a:schemeClr val="accent1"/>
                </a:solidFill>
              </a:rPr>
              <a:t>Can</a:t>
            </a:r>
            <a:r>
              <a:rPr lang="nl-NL" i="1" dirty="0">
                <a:solidFill>
                  <a:schemeClr val="accent1"/>
                </a:solidFill>
              </a:rPr>
              <a:t> </a:t>
            </a:r>
            <a:r>
              <a:rPr lang="nl-NL" i="1" dirty="0" err="1">
                <a:solidFill>
                  <a:schemeClr val="accent1"/>
                </a:solidFill>
              </a:rPr>
              <a:t>be</a:t>
            </a:r>
            <a:r>
              <a:rPr lang="nl-NL" i="1" dirty="0">
                <a:solidFill>
                  <a:schemeClr val="accent1"/>
                </a:solidFill>
              </a:rPr>
              <a:t> </a:t>
            </a:r>
            <a:r>
              <a:rPr lang="nl-NL" i="1" dirty="0" err="1">
                <a:solidFill>
                  <a:schemeClr val="accent1"/>
                </a:solidFill>
              </a:rPr>
              <a:t>combined</a:t>
            </a:r>
            <a:r>
              <a:rPr lang="nl-NL" i="1" dirty="0">
                <a:solidFill>
                  <a:schemeClr val="accent1"/>
                </a:solidFill>
              </a:rPr>
              <a:t> </a:t>
            </a:r>
            <a:r>
              <a:rPr lang="nl-NL" i="1" dirty="0" err="1">
                <a:solidFill>
                  <a:schemeClr val="accent1"/>
                </a:solidFill>
              </a:rPr>
              <a:t>with</a:t>
            </a:r>
            <a:r>
              <a:rPr lang="nl-NL" i="1" dirty="0">
                <a:solidFill>
                  <a:schemeClr val="accent1"/>
                </a:solidFill>
              </a:rPr>
              <a:t> </a:t>
            </a:r>
            <a:r>
              <a:rPr lang="nl-NL" i="1" dirty="0" err="1">
                <a:solidFill>
                  <a:schemeClr val="accent1"/>
                </a:solidFill>
              </a:rPr>
              <a:t>Individual</a:t>
            </a:r>
            <a:r>
              <a:rPr lang="nl-NL" i="1" dirty="0">
                <a:solidFill>
                  <a:schemeClr val="accent1"/>
                </a:solidFill>
              </a:rPr>
              <a:t> Travel Grant</a:t>
            </a:r>
          </a:p>
          <a:p>
            <a:pPr>
              <a:lnSpc>
                <a:spcPct val="90000"/>
              </a:lnSpc>
              <a:defRPr/>
            </a:pPr>
            <a:endParaRPr lang="nl-NL" i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GB" dirty="0">
                <a:solidFill>
                  <a:schemeClr val="accent1"/>
                </a:solidFill>
              </a:rPr>
              <a:t>Request form available @ </a:t>
            </a:r>
            <a:r>
              <a:rPr lang="en-GB" dirty="0" err="1">
                <a:solidFill>
                  <a:schemeClr val="accent1"/>
                </a:solidFill>
              </a:rPr>
              <a:t>StIP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frontdesk</a:t>
            </a:r>
            <a:r>
              <a:rPr lang="en-GB" dirty="0">
                <a:solidFill>
                  <a:schemeClr val="accent1"/>
                </a:solidFill>
              </a:rPr>
              <a:t> or online via </a:t>
            </a:r>
            <a:r>
              <a:rPr lang="en-GB" dirty="0" err="1">
                <a:solidFill>
                  <a:schemeClr val="accent1"/>
                </a:solidFill>
                <a:hlinkClick r:id="rId2"/>
              </a:rPr>
              <a:t>StIP</a:t>
            </a:r>
            <a:r>
              <a:rPr lang="en-GB" dirty="0">
                <a:solidFill>
                  <a:schemeClr val="accent1"/>
                </a:solidFill>
                <a:hlinkClick r:id="rId2"/>
              </a:rPr>
              <a:t> webpages </a:t>
            </a:r>
            <a:endParaRPr lang="en-GB" sz="1800" i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GB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Hand in </a:t>
            </a:r>
            <a:r>
              <a:rPr lang="nl-NL" dirty="0" err="1">
                <a:solidFill>
                  <a:schemeClr val="accent1"/>
                </a:solidFill>
              </a:rPr>
              <a:t>request</a:t>
            </a:r>
            <a:r>
              <a:rPr lang="nl-NL" dirty="0">
                <a:solidFill>
                  <a:schemeClr val="accent1"/>
                </a:solidFill>
              </a:rPr>
              <a:t> form @ </a:t>
            </a:r>
            <a:r>
              <a:rPr lang="nl-NL" dirty="0" err="1">
                <a:solidFill>
                  <a:schemeClr val="accent1"/>
                </a:solidFill>
              </a:rPr>
              <a:t>StIP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together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with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proof</a:t>
            </a:r>
            <a:r>
              <a:rPr lang="nl-NL" dirty="0">
                <a:solidFill>
                  <a:schemeClr val="accent1"/>
                </a:solidFill>
              </a:rPr>
              <a:t> of </a:t>
            </a:r>
            <a:r>
              <a:rPr lang="nl-NL" dirty="0" err="1">
                <a:solidFill>
                  <a:schemeClr val="accent1"/>
                </a:solidFill>
              </a:rPr>
              <a:t>approval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by</a:t>
            </a:r>
            <a:r>
              <a:rPr lang="nl-NL" dirty="0">
                <a:solidFill>
                  <a:schemeClr val="accent1"/>
                </a:solidFill>
              </a:rPr>
              <a:t> Board of Examiners </a:t>
            </a:r>
            <a:r>
              <a:rPr lang="nl-NL" sz="1800" i="1" dirty="0">
                <a:solidFill>
                  <a:schemeClr val="accent1"/>
                </a:solidFill>
              </a:rPr>
              <a:t>(e-mail </a:t>
            </a:r>
            <a:r>
              <a:rPr lang="nl-NL" sz="1800" i="1" dirty="0" err="1">
                <a:solidFill>
                  <a:schemeClr val="accent1"/>
                </a:solidFill>
              </a:rPr>
              <a:t>BoE</a:t>
            </a:r>
            <a:r>
              <a:rPr lang="nl-NL" sz="1800" i="1" dirty="0">
                <a:solidFill>
                  <a:schemeClr val="accent1"/>
                </a:solidFill>
              </a:rPr>
              <a:t> or print-screen Webdossier)</a:t>
            </a:r>
            <a:endParaRPr lang="en-GB" sz="1800" i="1" dirty="0" err="1">
              <a:solidFill>
                <a:schemeClr val="accent1"/>
              </a:solidFill>
            </a:endParaRPr>
          </a:p>
          <a:p>
            <a:pPr marL="290513" indent="-290513" defTabSz="171450">
              <a:spcBef>
                <a:spcPct val="20000"/>
              </a:spcBef>
              <a:buClr>
                <a:srgbClr val="0070C0"/>
              </a:buClr>
              <a:buSzPct val="180000"/>
              <a:defRPr/>
            </a:pPr>
            <a:endParaRPr lang="en-GB" dirty="0" err="1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nl-NL" b="1" dirty="0">
                <a:solidFill>
                  <a:schemeClr val="accent1"/>
                </a:solidFill>
              </a:rPr>
              <a:t>Application starts via </a:t>
            </a:r>
            <a:r>
              <a:rPr lang="nl-NL" b="1" dirty="0" err="1">
                <a:solidFill>
                  <a:schemeClr val="accent1"/>
                </a:solidFill>
                <a:hlinkClick r:id="rId3"/>
              </a:rPr>
              <a:t>StIP</a:t>
            </a:r>
            <a:r>
              <a:rPr lang="nl-NL" b="1" dirty="0">
                <a:solidFill>
                  <a:schemeClr val="accent1"/>
                </a:solidFill>
                <a:hlinkClick r:id="rId3"/>
              </a:rPr>
              <a:t> Form</a:t>
            </a:r>
            <a:r>
              <a:rPr lang="nl-NL" b="1" dirty="0">
                <a:solidFill>
                  <a:schemeClr val="accent1"/>
                </a:solidFill>
              </a:rPr>
              <a:t>!</a:t>
            </a:r>
            <a:endParaRPr lang="nl-NL" sz="1200" b="1" dirty="0">
              <a:solidFill>
                <a:schemeClr val="accent1"/>
              </a:solidFill>
            </a:endParaRP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8D7785A-7BAE-4346-A561-175CAF4E2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755740"/>
            <a:ext cx="2195344" cy="13379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908720"/>
            <a:ext cx="8298472" cy="533400"/>
          </a:xfrm>
        </p:spPr>
        <p:txBody>
          <a:bodyPr/>
          <a:lstStyle/>
          <a:p>
            <a:r>
              <a:rPr lang="nl-NL" sz="3200" dirty="0"/>
              <a:t>Radboud University: </a:t>
            </a:r>
            <a:r>
              <a:rPr lang="nl-NL" sz="3200" b="0" dirty="0" err="1"/>
              <a:t>Individual</a:t>
            </a:r>
            <a:r>
              <a:rPr lang="nl-NL" sz="3200" b="0" dirty="0"/>
              <a:t> Travel Grant (ITG)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700808"/>
            <a:ext cx="8100000" cy="4392488"/>
          </a:xfrm>
        </p:spPr>
        <p:txBody>
          <a:bodyPr/>
          <a:lstStyle/>
          <a:p>
            <a:pPr marL="290513" indent="-290513" defTabSz="171450">
              <a:lnSpc>
                <a:spcPct val="100000"/>
              </a:lnSpc>
              <a:spcBef>
                <a:spcPct val="20000"/>
              </a:spcBef>
              <a:buClr>
                <a:srgbClr val="C00000"/>
              </a:buClr>
              <a:buSzPct val="180000"/>
              <a:buNone/>
              <a:defRPr/>
            </a:pPr>
            <a:r>
              <a:rPr lang="nl-NL" b="1" dirty="0" err="1">
                <a:solidFill>
                  <a:schemeClr val="accent1"/>
                </a:solidFill>
              </a:rPr>
              <a:t>Study</a:t>
            </a:r>
            <a:r>
              <a:rPr lang="nl-NL" b="1" dirty="0">
                <a:solidFill>
                  <a:schemeClr val="accent1"/>
                </a:solidFill>
              </a:rPr>
              <a:t> or </a:t>
            </a:r>
            <a:r>
              <a:rPr lang="nl-NL" b="1" dirty="0" err="1">
                <a:solidFill>
                  <a:schemeClr val="accent1"/>
                </a:solidFill>
              </a:rPr>
              <a:t>internship</a:t>
            </a:r>
            <a:r>
              <a:rPr lang="nl-NL" b="1" dirty="0">
                <a:solidFill>
                  <a:schemeClr val="accent1"/>
                </a:solidFill>
              </a:rPr>
              <a:t>:</a:t>
            </a:r>
            <a:br>
              <a:rPr kumimoji="1" lang="nl-NL" sz="800" b="1" kern="0" dirty="0">
                <a:solidFill>
                  <a:srgbClr val="1E63A8"/>
                </a:solidFill>
              </a:rPr>
            </a:br>
            <a:r>
              <a:rPr kumimoji="1" lang="nl-NL" sz="800" kern="0" dirty="0"/>
              <a:t>	</a:t>
            </a:r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EU 		</a:t>
            </a:r>
            <a:r>
              <a:rPr lang="nl-NL" b="1" dirty="0">
                <a:solidFill>
                  <a:schemeClr val="accent1"/>
                </a:solidFill>
              </a:rPr>
              <a:t>€ 200,- </a:t>
            </a:r>
            <a:r>
              <a:rPr lang="nl-NL" dirty="0">
                <a:solidFill>
                  <a:schemeClr val="accent1"/>
                </a:solidFill>
              </a:rPr>
              <a:t>per month (max. </a:t>
            </a:r>
            <a:r>
              <a:rPr lang="nl-NL" b="1" dirty="0">
                <a:solidFill>
                  <a:schemeClr val="accent1"/>
                </a:solidFill>
              </a:rPr>
              <a:t>€ 800,-</a:t>
            </a:r>
            <a:r>
              <a:rPr lang="nl-NL" dirty="0">
                <a:solidFill>
                  <a:schemeClr val="accent1"/>
                </a:solidFill>
              </a:rPr>
              <a:t>) -&gt; Switzerland</a:t>
            </a:r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non-EU	</a:t>
            </a:r>
            <a:r>
              <a:rPr lang="nl-NL" b="1" dirty="0">
                <a:solidFill>
                  <a:schemeClr val="accent1"/>
                </a:solidFill>
              </a:rPr>
              <a:t>€ 300,- </a:t>
            </a:r>
            <a:r>
              <a:rPr lang="nl-NL" dirty="0">
                <a:solidFill>
                  <a:schemeClr val="accent1"/>
                </a:solidFill>
              </a:rPr>
              <a:t>per month (max. </a:t>
            </a:r>
            <a:r>
              <a:rPr lang="nl-NL" b="1" dirty="0">
                <a:solidFill>
                  <a:schemeClr val="accent1"/>
                </a:solidFill>
              </a:rPr>
              <a:t>€ 1.200,-</a:t>
            </a:r>
            <a:r>
              <a:rPr lang="nl-NL" dirty="0">
                <a:solidFill>
                  <a:schemeClr val="accent1"/>
                </a:solidFill>
              </a:rPr>
              <a:t>) </a:t>
            </a:r>
          </a:p>
          <a:p>
            <a:pPr>
              <a:lnSpc>
                <a:spcPct val="90000"/>
              </a:lnSpc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nl-NL" i="1" dirty="0">
                <a:solidFill>
                  <a:schemeClr val="accent1"/>
                </a:solidFill>
              </a:rPr>
              <a:t>Minimum of 2 </a:t>
            </a:r>
            <a:r>
              <a:rPr lang="nl-NL" i="1" dirty="0" err="1">
                <a:solidFill>
                  <a:schemeClr val="accent1"/>
                </a:solidFill>
              </a:rPr>
              <a:t>months</a:t>
            </a:r>
            <a:r>
              <a:rPr lang="nl-NL" i="1" dirty="0">
                <a:solidFill>
                  <a:schemeClr val="accent1"/>
                </a:solidFill>
              </a:rPr>
              <a:t>, maximum of 4 </a:t>
            </a:r>
            <a:r>
              <a:rPr lang="nl-NL" i="1" dirty="0" err="1">
                <a:solidFill>
                  <a:schemeClr val="accent1"/>
                </a:solidFill>
              </a:rPr>
              <a:t>months</a:t>
            </a:r>
            <a:endParaRPr lang="nl-NL" i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nl-NL" b="1" i="1" dirty="0" err="1">
                <a:solidFill>
                  <a:schemeClr val="accent1"/>
                </a:solidFill>
              </a:rPr>
              <a:t>Not</a:t>
            </a:r>
            <a:r>
              <a:rPr lang="nl-NL" i="1" dirty="0">
                <a:solidFill>
                  <a:schemeClr val="accent1"/>
                </a:solidFill>
              </a:rPr>
              <a:t>  in </a:t>
            </a:r>
            <a:r>
              <a:rPr lang="nl-NL" i="1" dirty="0" err="1">
                <a:solidFill>
                  <a:schemeClr val="accent1"/>
                </a:solidFill>
              </a:rPr>
              <a:t>combination</a:t>
            </a:r>
            <a:r>
              <a:rPr lang="nl-NL" i="1" dirty="0">
                <a:solidFill>
                  <a:schemeClr val="accent1"/>
                </a:solidFill>
              </a:rPr>
              <a:t> </a:t>
            </a:r>
            <a:r>
              <a:rPr lang="nl-NL" i="1" dirty="0" err="1">
                <a:solidFill>
                  <a:schemeClr val="accent1"/>
                </a:solidFill>
              </a:rPr>
              <a:t>with</a:t>
            </a:r>
            <a:r>
              <a:rPr lang="nl-NL" i="1" dirty="0">
                <a:solidFill>
                  <a:schemeClr val="accent1"/>
                </a:solidFill>
              </a:rPr>
              <a:t> Erasmus+ or Holland </a:t>
            </a:r>
            <a:r>
              <a:rPr lang="nl-NL" i="1" dirty="0" err="1">
                <a:solidFill>
                  <a:schemeClr val="accent1"/>
                </a:solidFill>
              </a:rPr>
              <a:t>Scholarship</a:t>
            </a:r>
            <a:r>
              <a:rPr lang="nl-NL" i="1" dirty="0">
                <a:solidFill>
                  <a:schemeClr val="accent1"/>
                </a:solidFill>
              </a:rPr>
              <a:t>!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nl-NL" i="1" dirty="0" err="1">
                <a:solidFill>
                  <a:schemeClr val="accent1"/>
                </a:solidFill>
              </a:rPr>
              <a:t>Can</a:t>
            </a:r>
            <a:r>
              <a:rPr lang="nl-NL" i="1" dirty="0">
                <a:solidFill>
                  <a:schemeClr val="accent1"/>
                </a:solidFill>
              </a:rPr>
              <a:t> </a:t>
            </a:r>
            <a:r>
              <a:rPr lang="nl-NL" i="1" dirty="0" err="1">
                <a:solidFill>
                  <a:schemeClr val="accent1"/>
                </a:solidFill>
              </a:rPr>
              <a:t>be</a:t>
            </a:r>
            <a:r>
              <a:rPr lang="nl-NL" i="1" dirty="0">
                <a:solidFill>
                  <a:schemeClr val="accent1"/>
                </a:solidFill>
              </a:rPr>
              <a:t> </a:t>
            </a:r>
            <a:r>
              <a:rPr lang="nl-NL" i="1" dirty="0" err="1">
                <a:solidFill>
                  <a:schemeClr val="accent1"/>
                </a:solidFill>
              </a:rPr>
              <a:t>combined</a:t>
            </a:r>
            <a:r>
              <a:rPr lang="nl-NL" i="1" dirty="0">
                <a:solidFill>
                  <a:schemeClr val="accent1"/>
                </a:solidFill>
              </a:rPr>
              <a:t> </a:t>
            </a:r>
            <a:r>
              <a:rPr lang="nl-NL" i="1" dirty="0" err="1">
                <a:solidFill>
                  <a:schemeClr val="accent1"/>
                </a:solidFill>
              </a:rPr>
              <a:t>with</a:t>
            </a:r>
            <a:r>
              <a:rPr lang="nl-NL" i="1" dirty="0">
                <a:solidFill>
                  <a:schemeClr val="accent1"/>
                </a:solidFill>
              </a:rPr>
              <a:t> Radboudumc Studentbudget!</a:t>
            </a:r>
          </a:p>
          <a:p>
            <a:pPr>
              <a:lnSpc>
                <a:spcPct val="90000"/>
              </a:lnSpc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Deadline 2 weeks </a:t>
            </a:r>
            <a:r>
              <a:rPr lang="nl-NL" dirty="0" err="1">
                <a:solidFill>
                  <a:schemeClr val="accent1"/>
                </a:solidFill>
              </a:rPr>
              <a:t>before</a:t>
            </a:r>
            <a:r>
              <a:rPr lang="nl-NL" dirty="0">
                <a:solidFill>
                  <a:schemeClr val="accent1"/>
                </a:solidFill>
              </a:rPr>
              <a:t> the start of </a:t>
            </a:r>
            <a:r>
              <a:rPr lang="nl-NL" dirty="0" err="1">
                <a:solidFill>
                  <a:schemeClr val="accent1"/>
                </a:solidFill>
              </a:rPr>
              <a:t>your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internship</a:t>
            </a: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For full procedure, </a:t>
            </a:r>
            <a:r>
              <a:rPr lang="nl-NL" dirty="0" err="1">
                <a:solidFill>
                  <a:schemeClr val="accent1"/>
                </a:solidFill>
              </a:rPr>
              <a:t>see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>
                <a:solidFill>
                  <a:schemeClr val="accent1"/>
                </a:solidFill>
                <a:hlinkClick r:id="rId2"/>
              </a:rPr>
              <a:t>website Radboud University IO</a:t>
            </a: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nl-NL" b="1" dirty="0">
                <a:solidFill>
                  <a:schemeClr val="accent1"/>
                </a:solidFill>
              </a:rPr>
              <a:t>Application starts via OSIRIS Abroad!</a:t>
            </a:r>
            <a:endParaRPr lang="nl-NL" sz="12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 marL="290513" indent="-290513" defTabSz="171450">
              <a:spcBef>
                <a:spcPct val="20000"/>
              </a:spcBef>
              <a:buClr>
                <a:srgbClr val="0070C0"/>
              </a:buClr>
              <a:buSzPct val="180000"/>
              <a:defRPr/>
            </a:pPr>
            <a:endParaRPr lang="en-GB" dirty="0"/>
          </a:p>
          <a:p>
            <a:endParaRPr lang="nl-NL" dirty="0"/>
          </a:p>
        </p:txBody>
      </p:sp>
      <p:pic>
        <p:nvPicPr>
          <p:cNvPr id="4" name="Afbeelding 4" descr="geld tellen.jpg">
            <a:extLst>
              <a:ext uri="{FF2B5EF4-FFF2-40B4-BE49-F238E27FC236}">
                <a16:creationId xmlns:a16="http://schemas.microsoft.com/office/drawing/2014/main" id="{16D010E8-7144-4D84-93EA-39283FD476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659" y="4509120"/>
            <a:ext cx="1763341" cy="176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908720"/>
            <a:ext cx="8100000" cy="533400"/>
          </a:xfrm>
        </p:spPr>
        <p:txBody>
          <a:bodyPr/>
          <a:lstStyle/>
          <a:p>
            <a:r>
              <a:rPr lang="nl-NL" sz="3200" dirty="0"/>
              <a:t>Radboud Max Planck </a:t>
            </a:r>
            <a:r>
              <a:rPr lang="nl-NL" sz="3200" dirty="0" err="1"/>
              <a:t>Internship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1999" y="1628800"/>
            <a:ext cx="8100000" cy="4125365"/>
          </a:xfrm>
        </p:spPr>
        <p:txBody>
          <a:bodyPr/>
          <a:lstStyle/>
          <a:p>
            <a:pPr>
              <a:lnSpc>
                <a:spcPts val="3000"/>
              </a:lnSpc>
              <a:defRPr/>
            </a:pPr>
            <a:r>
              <a:rPr lang="nl-NL" dirty="0" err="1">
                <a:solidFill>
                  <a:schemeClr val="accent1"/>
                </a:solidFill>
                <a:hlinkClick r:id="rId2"/>
              </a:rPr>
              <a:t>Scholarship</a:t>
            </a:r>
            <a:r>
              <a:rPr lang="nl-NL" dirty="0">
                <a:solidFill>
                  <a:schemeClr val="accent1"/>
                </a:solidFill>
                <a:hlinkClick r:id="rId2"/>
              </a:rPr>
              <a:t> </a:t>
            </a:r>
            <a:r>
              <a:rPr lang="nl-NL" dirty="0">
                <a:solidFill>
                  <a:schemeClr val="accent1"/>
                </a:solidFill>
              </a:rPr>
              <a:t>for research </a:t>
            </a:r>
            <a:r>
              <a:rPr lang="nl-NL" dirty="0" err="1">
                <a:solidFill>
                  <a:schemeClr val="accent1"/>
                </a:solidFill>
              </a:rPr>
              <a:t>internships</a:t>
            </a:r>
            <a:r>
              <a:rPr lang="nl-NL" dirty="0">
                <a:solidFill>
                  <a:schemeClr val="accent1"/>
                </a:solidFill>
              </a:rPr>
              <a:t> @ </a:t>
            </a:r>
            <a:r>
              <a:rPr lang="nl-NL" dirty="0" err="1">
                <a:solidFill>
                  <a:schemeClr val="accent1"/>
                </a:solidFill>
              </a:rPr>
              <a:t>European</a:t>
            </a:r>
            <a:r>
              <a:rPr lang="nl-NL" dirty="0">
                <a:solidFill>
                  <a:schemeClr val="accent1"/>
                </a:solidFill>
              </a:rPr>
              <a:t> Max </a:t>
            </a:r>
            <a:r>
              <a:rPr lang="nl-NL" dirty="0" err="1">
                <a:solidFill>
                  <a:schemeClr val="accent1"/>
                </a:solidFill>
              </a:rPr>
              <a:t>Planck</a:t>
            </a:r>
            <a:r>
              <a:rPr lang="nl-NL" dirty="0">
                <a:solidFill>
                  <a:schemeClr val="accent1"/>
                </a:solidFill>
              </a:rPr>
              <a:t>  </a:t>
            </a:r>
            <a:r>
              <a:rPr lang="nl-NL" dirty="0" err="1">
                <a:solidFill>
                  <a:schemeClr val="accent1"/>
                </a:solidFill>
              </a:rPr>
              <a:t>Institutes</a:t>
            </a: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ts val="3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Minimum of 6 </a:t>
            </a:r>
            <a:r>
              <a:rPr lang="nl-NL" dirty="0" err="1">
                <a:solidFill>
                  <a:schemeClr val="accent1"/>
                </a:solidFill>
              </a:rPr>
              <a:t>months</a:t>
            </a:r>
            <a:r>
              <a:rPr lang="nl-NL" dirty="0">
                <a:solidFill>
                  <a:schemeClr val="accent1"/>
                </a:solidFill>
              </a:rPr>
              <a:t>, maximum of 1 </a:t>
            </a:r>
            <a:r>
              <a:rPr lang="nl-NL" dirty="0" err="1">
                <a:solidFill>
                  <a:schemeClr val="accent1"/>
                </a:solidFill>
              </a:rPr>
              <a:t>year</a:t>
            </a: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ts val="3000"/>
              </a:lnSpc>
              <a:defRPr/>
            </a:pPr>
            <a:r>
              <a:rPr lang="en-US" dirty="0">
                <a:solidFill>
                  <a:schemeClr val="accent1"/>
                </a:solidFill>
                <a:hlinkClick r:id="rId3"/>
              </a:rPr>
              <a:t>Table of Max Planck Institutes</a:t>
            </a:r>
            <a:r>
              <a:rPr lang="en-US" dirty="0">
                <a:solidFill>
                  <a:schemeClr val="accent1"/>
                </a:solidFill>
              </a:rPr>
              <a:t>: see categories Medicine &amp; Biology</a:t>
            </a:r>
          </a:p>
          <a:p>
            <a:pPr>
              <a:lnSpc>
                <a:spcPts val="3000"/>
              </a:lnSpc>
              <a:defRPr/>
            </a:pPr>
            <a:r>
              <a:rPr lang="en-US" dirty="0">
                <a:solidFill>
                  <a:schemeClr val="accent1"/>
                </a:solidFill>
              </a:rPr>
              <a:t>BMS contact: Prof. </a:t>
            </a:r>
            <a:r>
              <a:rPr lang="en-US" dirty="0" err="1">
                <a:solidFill>
                  <a:schemeClr val="accent1"/>
                </a:solidFill>
              </a:rPr>
              <a:t>Frans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Russel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ts val="3000"/>
              </a:lnSpc>
              <a:defRPr/>
            </a:pPr>
            <a:r>
              <a:rPr lang="en-US" dirty="0">
                <a:solidFill>
                  <a:schemeClr val="accent1"/>
                </a:solidFill>
              </a:rPr>
              <a:t>MMD contact: Prof. Roland Brock </a:t>
            </a:r>
          </a:p>
          <a:p>
            <a:pPr>
              <a:lnSpc>
                <a:spcPts val="3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In </a:t>
            </a:r>
            <a:r>
              <a:rPr lang="nl-NL" dirty="0" err="1">
                <a:solidFill>
                  <a:schemeClr val="accent1"/>
                </a:solidFill>
              </a:rPr>
              <a:t>combination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with</a:t>
            </a:r>
            <a:r>
              <a:rPr lang="nl-NL" dirty="0">
                <a:solidFill>
                  <a:schemeClr val="accent1"/>
                </a:solidFill>
              </a:rPr>
              <a:t> Erasmus+ </a:t>
            </a:r>
            <a:r>
              <a:rPr lang="nl-NL" dirty="0" err="1">
                <a:solidFill>
                  <a:schemeClr val="accent1"/>
                </a:solidFill>
              </a:rPr>
              <a:t>scholarship</a:t>
            </a:r>
            <a:r>
              <a:rPr lang="nl-NL" dirty="0">
                <a:solidFill>
                  <a:schemeClr val="accent1"/>
                </a:solidFill>
              </a:rPr>
              <a:t> = </a:t>
            </a:r>
            <a:r>
              <a:rPr lang="nl-NL" b="1" dirty="0">
                <a:solidFill>
                  <a:schemeClr val="accent1"/>
                </a:solidFill>
              </a:rPr>
              <a:t>€ 600,- </a:t>
            </a:r>
            <a:r>
              <a:rPr lang="nl-NL" dirty="0">
                <a:solidFill>
                  <a:schemeClr val="accent1"/>
                </a:solidFill>
              </a:rPr>
              <a:t>per </a:t>
            </a:r>
            <a:r>
              <a:rPr lang="nl-NL" dirty="0" err="1">
                <a:solidFill>
                  <a:schemeClr val="accent1"/>
                </a:solidFill>
              </a:rPr>
              <a:t>month</a:t>
            </a:r>
            <a:r>
              <a:rPr lang="nl-NL" dirty="0">
                <a:solidFill>
                  <a:schemeClr val="accent1"/>
                </a:solidFill>
              </a:rPr>
              <a:t> in </a:t>
            </a:r>
            <a:r>
              <a:rPr lang="nl-NL" dirty="0" err="1">
                <a:solidFill>
                  <a:schemeClr val="accent1"/>
                </a:solidFill>
              </a:rPr>
              <a:t>total</a:t>
            </a: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ts val="3000"/>
              </a:lnSpc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nl-NL" b="1" dirty="0">
                <a:solidFill>
                  <a:schemeClr val="accent1"/>
                </a:solidFill>
              </a:rPr>
              <a:t>Application starts via OSIRIS </a:t>
            </a:r>
            <a:r>
              <a:rPr lang="nl-NL" b="1" dirty="0" err="1">
                <a:solidFill>
                  <a:schemeClr val="accent1"/>
                </a:solidFill>
              </a:rPr>
              <a:t>Abroad</a:t>
            </a:r>
            <a:r>
              <a:rPr lang="nl-NL" b="1" dirty="0">
                <a:solidFill>
                  <a:schemeClr val="accent1"/>
                </a:solidFill>
              </a:rPr>
              <a:t>!</a:t>
            </a:r>
            <a:endParaRPr lang="nl-NL" sz="1200" b="1" dirty="0">
              <a:solidFill>
                <a:schemeClr val="accent1"/>
              </a:solidFill>
            </a:endParaRPr>
          </a:p>
          <a:p>
            <a:endParaRPr lang="nl-NL" dirty="0"/>
          </a:p>
        </p:txBody>
      </p:sp>
      <p:pic>
        <p:nvPicPr>
          <p:cNvPr id="55298" name="Picture 2" descr="Max Planck Gesellschaf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5237" y="4754233"/>
            <a:ext cx="1533525" cy="121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908720"/>
            <a:ext cx="8100000" cy="533400"/>
          </a:xfrm>
        </p:spPr>
        <p:txBody>
          <a:bodyPr/>
          <a:lstStyle/>
          <a:p>
            <a:r>
              <a:rPr lang="nl-NL" sz="3200" dirty="0" err="1"/>
              <a:t>European</a:t>
            </a:r>
            <a:r>
              <a:rPr lang="nl-NL" sz="3200" dirty="0"/>
              <a:t> </a:t>
            </a:r>
            <a:r>
              <a:rPr lang="nl-NL" sz="3200" dirty="0" err="1"/>
              <a:t>scholarship</a:t>
            </a:r>
            <a:r>
              <a:rPr lang="nl-NL" sz="3200" dirty="0"/>
              <a:t>: Erasmus+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670619"/>
            <a:ext cx="8100000" cy="4926733"/>
          </a:xfrm>
        </p:spPr>
        <p:txBody>
          <a:bodyPr/>
          <a:lstStyle/>
          <a:p>
            <a:pPr marL="0" indent="0">
              <a:lnSpc>
                <a:spcPts val="3000"/>
              </a:lnSpc>
              <a:buNone/>
              <a:defRPr/>
            </a:pPr>
            <a:r>
              <a:rPr lang="nl-NL" b="1" dirty="0" err="1">
                <a:solidFill>
                  <a:schemeClr val="accent1"/>
                </a:solidFill>
              </a:rPr>
              <a:t>Study</a:t>
            </a:r>
            <a:r>
              <a:rPr lang="nl-NL" b="1" dirty="0">
                <a:solidFill>
                  <a:schemeClr val="accent1"/>
                </a:solidFill>
              </a:rPr>
              <a:t> &amp; </a:t>
            </a:r>
            <a:r>
              <a:rPr lang="nl-NL" b="1" dirty="0" err="1">
                <a:solidFill>
                  <a:schemeClr val="accent1"/>
                </a:solidFill>
              </a:rPr>
              <a:t>internship</a:t>
            </a:r>
            <a:endParaRPr lang="nl-NL" b="1" dirty="0">
              <a:solidFill>
                <a:schemeClr val="accent1"/>
              </a:solidFill>
            </a:endParaRPr>
          </a:p>
          <a:p>
            <a:pPr>
              <a:lnSpc>
                <a:spcPts val="3000"/>
              </a:lnSpc>
              <a:defRPr/>
            </a:pPr>
            <a:r>
              <a:rPr lang="nl-NL" dirty="0" err="1">
                <a:solidFill>
                  <a:schemeClr val="accent1"/>
                </a:solidFill>
              </a:rPr>
              <a:t>Internship</a:t>
            </a:r>
            <a:r>
              <a:rPr lang="nl-NL" dirty="0">
                <a:solidFill>
                  <a:schemeClr val="accent1"/>
                </a:solidFill>
              </a:rPr>
              <a:t> minimum </a:t>
            </a:r>
            <a:r>
              <a:rPr lang="nl-NL" dirty="0" err="1">
                <a:solidFill>
                  <a:schemeClr val="accent1"/>
                </a:solidFill>
              </a:rPr>
              <a:t>period</a:t>
            </a:r>
            <a:r>
              <a:rPr lang="nl-NL" dirty="0">
                <a:solidFill>
                  <a:schemeClr val="accent1"/>
                </a:solidFill>
              </a:rPr>
              <a:t>: 2 </a:t>
            </a:r>
            <a:r>
              <a:rPr lang="nl-NL" dirty="0" err="1">
                <a:solidFill>
                  <a:schemeClr val="accent1"/>
                </a:solidFill>
              </a:rPr>
              <a:t>months</a:t>
            </a: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ts val="3000"/>
              </a:lnSpc>
              <a:defRPr/>
            </a:pPr>
            <a:r>
              <a:rPr lang="nl-NL" dirty="0" err="1">
                <a:solidFill>
                  <a:schemeClr val="accent1"/>
                </a:solidFill>
              </a:rPr>
              <a:t>Study</a:t>
            </a:r>
            <a:r>
              <a:rPr lang="nl-NL" dirty="0">
                <a:solidFill>
                  <a:schemeClr val="accent1"/>
                </a:solidFill>
              </a:rPr>
              <a:t> minimum </a:t>
            </a:r>
            <a:r>
              <a:rPr lang="nl-NL" dirty="0" err="1">
                <a:solidFill>
                  <a:schemeClr val="accent1"/>
                </a:solidFill>
              </a:rPr>
              <a:t>period</a:t>
            </a:r>
            <a:r>
              <a:rPr lang="nl-NL" dirty="0">
                <a:solidFill>
                  <a:schemeClr val="accent1"/>
                </a:solidFill>
              </a:rPr>
              <a:t>: 3 </a:t>
            </a:r>
            <a:r>
              <a:rPr lang="nl-NL" dirty="0" err="1">
                <a:solidFill>
                  <a:schemeClr val="accent1"/>
                </a:solidFill>
              </a:rPr>
              <a:t>months</a:t>
            </a: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ts val="3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In </a:t>
            </a:r>
            <a:r>
              <a:rPr lang="nl-NL" dirty="0" err="1">
                <a:solidFill>
                  <a:schemeClr val="accent1"/>
                </a:solidFill>
              </a:rPr>
              <a:t>total</a:t>
            </a:r>
            <a:r>
              <a:rPr lang="nl-NL" dirty="0">
                <a:solidFill>
                  <a:schemeClr val="accent1"/>
                </a:solidFill>
              </a:rPr>
              <a:t> a maximum of 12 </a:t>
            </a:r>
            <a:r>
              <a:rPr lang="nl-NL" dirty="0" err="1">
                <a:solidFill>
                  <a:schemeClr val="accent1"/>
                </a:solidFill>
              </a:rPr>
              <a:t>months</a:t>
            </a:r>
            <a:r>
              <a:rPr lang="nl-NL" dirty="0">
                <a:solidFill>
                  <a:schemeClr val="accent1"/>
                </a:solidFill>
              </a:rPr>
              <a:t> per </a:t>
            </a:r>
            <a:r>
              <a:rPr lang="nl-NL" dirty="0" err="1">
                <a:solidFill>
                  <a:schemeClr val="accent1"/>
                </a:solidFill>
              </a:rPr>
              <a:t>cycle</a:t>
            </a:r>
            <a:r>
              <a:rPr lang="nl-NL" dirty="0">
                <a:solidFill>
                  <a:schemeClr val="accent1"/>
                </a:solidFill>
              </a:rPr>
              <a:t> (BSc, MSc, PhD)</a:t>
            </a:r>
          </a:p>
          <a:p>
            <a:pPr>
              <a:lnSpc>
                <a:spcPts val="3000"/>
              </a:lnSpc>
              <a:defRPr/>
            </a:pPr>
            <a:r>
              <a:rPr lang="nl-NL" dirty="0" err="1">
                <a:solidFill>
                  <a:schemeClr val="accent1"/>
                </a:solidFill>
              </a:rPr>
              <a:t>Also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possible</a:t>
            </a:r>
            <a:r>
              <a:rPr lang="nl-NL" dirty="0">
                <a:solidFill>
                  <a:schemeClr val="accent1"/>
                </a:solidFill>
              </a:rPr>
              <a:t> in the </a:t>
            </a:r>
            <a:r>
              <a:rPr lang="nl-NL" dirty="0" err="1">
                <a:solidFill>
                  <a:schemeClr val="accent1"/>
                </a:solidFill>
              </a:rPr>
              <a:t>year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after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graduation</a:t>
            </a:r>
            <a:r>
              <a:rPr lang="nl-NL" dirty="0">
                <a:solidFill>
                  <a:schemeClr val="accent1"/>
                </a:solidFill>
              </a:rPr>
              <a:t>*</a:t>
            </a:r>
          </a:p>
          <a:p>
            <a:pPr>
              <a:lnSpc>
                <a:spcPts val="3000"/>
              </a:lnSpc>
              <a:defRPr/>
            </a:pPr>
            <a:r>
              <a:rPr lang="nl-NL" dirty="0" err="1">
                <a:solidFill>
                  <a:schemeClr val="accent1"/>
                </a:solidFill>
                <a:hlinkClick r:id="rId2"/>
              </a:rPr>
              <a:t>Amounts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depend</a:t>
            </a:r>
            <a:r>
              <a:rPr lang="nl-NL" dirty="0">
                <a:solidFill>
                  <a:schemeClr val="accent1"/>
                </a:solidFill>
              </a:rPr>
              <a:t> on host country </a:t>
            </a:r>
          </a:p>
          <a:p>
            <a:pPr>
              <a:lnSpc>
                <a:spcPts val="3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Online </a:t>
            </a:r>
            <a:r>
              <a:rPr lang="nl-NL" dirty="0" err="1">
                <a:solidFill>
                  <a:schemeClr val="accent1"/>
                </a:solidFill>
              </a:rPr>
              <a:t>language</a:t>
            </a:r>
            <a:r>
              <a:rPr lang="nl-NL" dirty="0">
                <a:solidFill>
                  <a:schemeClr val="accent1"/>
                </a:solidFill>
              </a:rPr>
              <a:t> test</a:t>
            </a:r>
          </a:p>
          <a:p>
            <a:pPr marL="0" indent="0" algn="ctr">
              <a:lnSpc>
                <a:spcPct val="90000"/>
              </a:lnSpc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nl-NL" dirty="0">
                <a:solidFill>
                  <a:schemeClr val="accent1"/>
                </a:solidFill>
              </a:rPr>
              <a:t>For more details: </a:t>
            </a:r>
            <a:r>
              <a:rPr lang="nl-NL" dirty="0" err="1">
                <a:solidFill>
                  <a:schemeClr val="accent1"/>
                </a:solidFill>
              </a:rPr>
              <a:t>see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r>
              <a:rPr lang="nl-NL" dirty="0">
                <a:solidFill>
                  <a:schemeClr val="accent1"/>
                </a:solidFill>
              </a:rPr>
              <a:t> of the </a:t>
            </a:r>
            <a:r>
              <a:rPr lang="nl-NL" dirty="0" err="1">
                <a:solidFill>
                  <a:schemeClr val="accent1"/>
                </a:solidFill>
              </a:rPr>
              <a:t>central</a:t>
            </a:r>
            <a:r>
              <a:rPr lang="nl-NL" dirty="0">
                <a:solidFill>
                  <a:schemeClr val="accent1"/>
                </a:solidFill>
              </a:rPr>
              <a:t> Radboud International Office</a:t>
            </a:r>
            <a:endParaRPr lang="nl-NL" u="sng" dirty="0">
              <a:solidFill>
                <a:schemeClr val="accent1"/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nl-NL" u="sng" dirty="0">
              <a:solidFill>
                <a:schemeClr val="accent1"/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nl-NL" b="1" dirty="0" err="1">
                <a:solidFill>
                  <a:schemeClr val="accent1"/>
                </a:solidFill>
              </a:rPr>
              <a:t>Application</a:t>
            </a:r>
            <a:r>
              <a:rPr lang="nl-NL" b="1" dirty="0">
                <a:solidFill>
                  <a:schemeClr val="accent1"/>
                </a:solidFill>
              </a:rPr>
              <a:t> starts via OSIRIS </a:t>
            </a:r>
            <a:r>
              <a:rPr lang="nl-NL" b="1" dirty="0" err="1">
                <a:solidFill>
                  <a:schemeClr val="accent1"/>
                </a:solidFill>
              </a:rPr>
              <a:t>Abroad</a:t>
            </a:r>
            <a:endParaRPr lang="nl-NL" sz="1200" b="1" dirty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endParaRPr lang="nl-NL" sz="1200" b="1" dirty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endParaRPr lang="nl-NL" sz="1200" b="1" dirty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nl-NL" b="1" dirty="0"/>
              <a:t>	</a:t>
            </a:r>
            <a:endParaRPr lang="nl-NL" b="1" dirty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nl-NL" b="1" dirty="0"/>
              <a:t>	</a:t>
            </a:r>
            <a:endParaRPr lang="nl-NL" dirty="0"/>
          </a:p>
          <a:p>
            <a:pPr>
              <a:buClr>
                <a:srgbClr val="0070C0"/>
              </a:buClr>
              <a:buFontTx/>
              <a:buNone/>
            </a:pPr>
            <a:r>
              <a:rPr lang="nl-NL" sz="1600" dirty="0">
                <a:solidFill>
                  <a:schemeClr val="accent1"/>
                </a:solidFill>
              </a:rPr>
              <a:t>* </a:t>
            </a:r>
            <a:r>
              <a:rPr lang="nl-NL" sz="1600" dirty="0" err="1">
                <a:solidFill>
                  <a:schemeClr val="accent1"/>
                </a:solidFill>
              </a:rPr>
              <a:t>apply</a:t>
            </a:r>
            <a:r>
              <a:rPr lang="nl-NL" sz="1600" dirty="0">
                <a:solidFill>
                  <a:schemeClr val="accent1"/>
                </a:solidFill>
              </a:rPr>
              <a:t> </a:t>
            </a:r>
            <a:r>
              <a:rPr lang="nl-NL" sz="1600" dirty="0" err="1">
                <a:solidFill>
                  <a:schemeClr val="accent1"/>
                </a:solidFill>
              </a:rPr>
              <a:t>before</a:t>
            </a:r>
            <a:r>
              <a:rPr lang="nl-NL" sz="1600" dirty="0">
                <a:solidFill>
                  <a:schemeClr val="accent1"/>
                </a:solidFill>
              </a:rPr>
              <a:t> </a:t>
            </a:r>
            <a:r>
              <a:rPr lang="nl-NL" sz="1600" dirty="0" err="1">
                <a:solidFill>
                  <a:schemeClr val="accent1"/>
                </a:solidFill>
              </a:rPr>
              <a:t>graduation</a:t>
            </a:r>
            <a:r>
              <a:rPr lang="nl-NL" sz="1600" dirty="0">
                <a:solidFill>
                  <a:schemeClr val="accent1"/>
                </a:solidFill>
              </a:rPr>
              <a:t>!</a:t>
            </a:r>
            <a:endParaRPr lang="nl-NL" sz="1600" dirty="0"/>
          </a:p>
          <a:p>
            <a:pPr>
              <a:buClr>
                <a:srgbClr val="0070C0"/>
              </a:buClr>
              <a:buFontTx/>
              <a:buNone/>
            </a:pPr>
            <a:endParaRPr lang="en-GB" sz="800" dirty="0"/>
          </a:p>
          <a:p>
            <a:pPr>
              <a:buClr>
                <a:srgbClr val="0070C0"/>
              </a:buClr>
              <a:buFontTx/>
              <a:buNone/>
            </a:pPr>
            <a:endParaRPr lang="en-GB" sz="800" dirty="0"/>
          </a:p>
          <a:p>
            <a:endParaRPr lang="nl-NL" dirty="0"/>
          </a:p>
        </p:txBody>
      </p:sp>
      <p:pic>
        <p:nvPicPr>
          <p:cNvPr id="9218" name="Picture 2" descr="http://www.erasmusplus.nl/wp-content/themes/erasmusplus/images/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836712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522000" y="1023392"/>
            <a:ext cx="8100000" cy="533400"/>
          </a:xfrm>
        </p:spPr>
        <p:txBody>
          <a:bodyPr/>
          <a:lstStyle/>
          <a:p>
            <a:r>
              <a:rPr lang="nl-NL" dirty="0"/>
              <a:t>Program</a:t>
            </a:r>
          </a:p>
        </p:txBody>
      </p:sp>
      <p:sp>
        <p:nvSpPr>
          <p:cNvPr id="30" name="Tijdelijke aanduiding voor inhoud 29"/>
          <p:cNvSpPr>
            <a:spLocks noGrp="1"/>
          </p:cNvSpPr>
          <p:nvPr>
            <p:ph idx="1"/>
          </p:nvPr>
        </p:nvSpPr>
        <p:spPr>
          <a:xfrm>
            <a:off x="522000" y="1916831"/>
            <a:ext cx="8100000" cy="3816425"/>
          </a:xfrm>
        </p:spPr>
        <p:txBody>
          <a:bodyPr/>
          <a:lstStyle/>
          <a:p>
            <a:pPr>
              <a:lnSpc>
                <a:spcPct val="90000"/>
              </a:lnSpc>
              <a:buSzPct val="180000"/>
              <a:defRPr/>
            </a:pPr>
            <a:r>
              <a:rPr kumimoji="1" lang="nl-NL" b="1" kern="0" dirty="0">
                <a:solidFill>
                  <a:schemeClr val="accent1"/>
                </a:solidFill>
              </a:rPr>
              <a:t>Radboudumc International Office</a:t>
            </a:r>
          </a:p>
          <a:p>
            <a:pPr>
              <a:lnSpc>
                <a:spcPct val="90000"/>
              </a:lnSpc>
              <a:buSzPct val="180000"/>
              <a:defRPr/>
            </a:pPr>
            <a:endParaRPr kumimoji="1" lang="nl-NL" b="1" kern="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  <a:defRPr/>
            </a:pPr>
            <a:r>
              <a:rPr kumimoji="1" lang="nl-NL" b="1" kern="0" dirty="0">
                <a:solidFill>
                  <a:schemeClr val="accent1"/>
                </a:solidFill>
              </a:rPr>
              <a:t>Options </a:t>
            </a:r>
            <a:r>
              <a:rPr kumimoji="1" lang="nl-NL" b="1" kern="0" dirty="0" err="1">
                <a:solidFill>
                  <a:schemeClr val="accent1"/>
                </a:solidFill>
              </a:rPr>
              <a:t>abroad</a:t>
            </a:r>
            <a:r>
              <a:rPr kumimoji="1" lang="nl-NL" b="1" kern="0" dirty="0">
                <a:solidFill>
                  <a:schemeClr val="accent1"/>
                </a:solidFill>
              </a:rPr>
              <a:t> per </a:t>
            </a:r>
            <a:r>
              <a:rPr kumimoji="1" lang="nl-NL" b="1" kern="0" dirty="0" err="1">
                <a:solidFill>
                  <a:schemeClr val="accent1"/>
                </a:solidFill>
              </a:rPr>
              <a:t>study</a:t>
            </a:r>
            <a:r>
              <a:rPr kumimoji="1" lang="nl-NL" b="1" kern="0" dirty="0">
                <a:solidFill>
                  <a:schemeClr val="accent1"/>
                </a:solidFill>
              </a:rPr>
              <a:t> program</a:t>
            </a:r>
          </a:p>
          <a:p>
            <a:pPr>
              <a:lnSpc>
                <a:spcPct val="90000"/>
              </a:lnSpc>
              <a:buSzPct val="180000"/>
              <a:defRPr/>
            </a:pPr>
            <a:endParaRPr kumimoji="1" lang="nl-NL" b="1" kern="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  <a:defRPr/>
            </a:pPr>
            <a:r>
              <a:rPr kumimoji="1" lang="nl-NL" b="1" kern="0" dirty="0">
                <a:solidFill>
                  <a:schemeClr val="accent1"/>
                </a:solidFill>
              </a:rPr>
              <a:t>Practical </a:t>
            </a:r>
            <a:r>
              <a:rPr kumimoji="1" lang="nl-NL" b="1" kern="0" dirty="0" err="1">
                <a:solidFill>
                  <a:schemeClr val="accent1"/>
                </a:solidFill>
              </a:rPr>
              <a:t>Preparation</a:t>
            </a:r>
            <a:endParaRPr kumimoji="1" lang="nl-NL" b="1" kern="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  <a:defRPr/>
            </a:pPr>
            <a:endParaRPr kumimoji="1" lang="nl-NL" sz="1800" b="1" kern="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  <a:defRPr/>
            </a:pPr>
            <a:r>
              <a:rPr kumimoji="1" lang="nl-NL" b="1" kern="0" dirty="0" err="1">
                <a:solidFill>
                  <a:schemeClr val="accent1"/>
                </a:solidFill>
              </a:rPr>
              <a:t>Brexit</a:t>
            </a:r>
            <a:r>
              <a:rPr kumimoji="1" lang="nl-NL" b="1" kern="0" dirty="0">
                <a:solidFill>
                  <a:schemeClr val="accent1"/>
                </a:solidFill>
              </a:rPr>
              <a:t>!?</a:t>
            </a:r>
          </a:p>
          <a:p>
            <a:pPr>
              <a:lnSpc>
                <a:spcPct val="90000"/>
              </a:lnSpc>
              <a:buSzPct val="180000"/>
              <a:defRPr/>
            </a:pPr>
            <a:endParaRPr kumimoji="1" lang="nl-NL" b="1" kern="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  <a:defRPr/>
            </a:pPr>
            <a:r>
              <a:rPr kumimoji="1" lang="nl-NL" b="1" kern="0" dirty="0">
                <a:solidFill>
                  <a:schemeClr val="accent1"/>
                </a:solidFill>
              </a:rPr>
              <a:t>COVID-19 </a:t>
            </a:r>
            <a:r>
              <a:rPr kumimoji="1" lang="nl-NL" b="1" kern="0" dirty="0" err="1">
                <a:solidFill>
                  <a:schemeClr val="accent1"/>
                </a:solidFill>
              </a:rPr>
              <a:t>internship</a:t>
            </a:r>
            <a:r>
              <a:rPr kumimoji="1" lang="nl-NL" b="1" kern="0" dirty="0">
                <a:solidFill>
                  <a:schemeClr val="accent1"/>
                </a:solidFill>
              </a:rPr>
              <a:t> </a:t>
            </a:r>
            <a:r>
              <a:rPr kumimoji="1" lang="nl-NL" b="1" kern="0" dirty="0" err="1">
                <a:solidFill>
                  <a:schemeClr val="accent1"/>
                </a:solidFill>
              </a:rPr>
              <a:t>abroad</a:t>
            </a:r>
            <a:endParaRPr kumimoji="1" lang="nl-NL" b="1" kern="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  <a:defRPr/>
            </a:pPr>
            <a:endParaRPr kumimoji="1" lang="nl-NL" b="1" kern="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  <a:defRPr/>
            </a:pPr>
            <a:r>
              <a:rPr kumimoji="1" lang="nl-NL" b="1" kern="0" dirty="0" err="1">
                <a:solidFill>
                  <a:schemeClr val="accent1"/>
                </a:solidFill>
              </a:rPr>
              <a:t>Questions</a:t>
            </a:r>
            <a:endParaRPr kumimoji="1" lang="nl-NL" b="1" kern="0" dirty="0">
              <a:solidFill>
                <a:schemeClr val="accent1"/>
              </a:solidFill>
            </a:endParaRPr>
          </a:p>
          <a:p>
            <a:endParaRPr lang="nl-NL" dirty="0"/>
          </a:p>
        </p:txBody>
      </p:sp>
      <p:pic>
        <p:nvPicPr>
          <p:cNvPr id="4" name="Afbeelding 3" descr="wereldbol met vlagg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573016"/>
            <a:ext cx="2065999" cy="198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9776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F49404-0D3D-41A9-B33B-069B1C408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45" y="856286"/>
            <a:ext cx="8100000" cy="533400"/>
          </a:xfrm>
        </p:spPr>
        <p:txBody>
          <a:bodyPr/>
          <a:lstStyle/>
          <a:p>
            <a:r>
              <a:rPr lang="nl-NL" dirty="0"/>
              <a:t>SEMP </a:t>
            </a:r>
            <a:r>
              <a:rPr lang="nl-NL" dirty="0" err="1"/>
              <a:t>scholarship</a:t>
            </a:r>
            <a:r>
              <a:rPr lang="nl-NL" dirty="0"/>
              <a:t> Switzerland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79EC26-3A9C-43E7-9CFD-87EE796EA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628800"/>
            <a:ext cx="8100000" cy="4680520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hlinkClick r:id="rId2"/>
              </a:rPr>
              <a:t>Swiss European Mobility </a:t>
            </a:r>
            <a:r>
              <a:rPr lang="nl-NL" b="1" dirty="0" err="1">
                <a:hlinkClick r:id="rId2"/>
              </a:rPr>
              <a:t>Programme</a:t>
            </a: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r>
              <a:rPr lang="nl-NL" dirty="0">
                <a:solidFill>
                  <a:schemeClr val="accent1"/>
                </a:solidFill>
              </a:rPr>
              <a:t>Swiss </a:t>
            </a:r>
            <a:r>
              <a:rPr lang="nl-NL" dirty="0" err="1">
                <a:solidFill>
                  <a:schemeClr val="accent1"/>
                </a:solidFill>
              </a:rPr>
              <a:t>version</a:t>
            </a:r>
            <a:r>
              <a:rPr lang="nl-NL" dirty="0">
                <a:solidFill>
                  <a:schemeClr val="accent1"/>
                </a:solidFill>
              </a:rPr>
              <a:t> of the Erasmus+ program</a:t>
            </a:r>
          </a:p>
          <a:p>
            <a:r>
              <a:rPr lang="nl-NL" dirty="0">
                <a:solidFill>
                  <a:schemeClr val="accent1"/>
                </a:solidFill>
              </a:rPr>
              <a:t>For </a:t>
            </a:r>
            <a:r>
              <a:rPr lang="nl-NL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study</a:t>
            </a:r>
            <a:r>
              <a:rPr lang="nl-NL" dirty="0">
                <a:solidFill>
                  <a:schemeClr val="accent1"/>
                </a:solidFill>
              </a:rPr>
              <a:t> &amp; for </a:t>
            </a:r>
            <a:r>
              <a:rPr lang="nl-NL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internship</a:t>
            </a:r>
            <a:endParaRPr lang="nl-NL" dirty="0">
              <a:solidFill>
                <a:schemeClr val="accent1"/>
              </a:solidFill>
            </a:endParaRPr>
          </a:p>
          <a:p>
            <a:r>
              <a:rPr lang="nl-NL" dirty="0">
                <a:solidFill>
                  <a:schemeClr val="accent1"/>
                </a:solidFill>
              </a:rPr>
              <a:t>minimum 2 &amp; maximum 12 </a:t>
            </a:r>
            <a:r>
              <a:rPr lang="nl-NL" dirty="0" err="1">
                <a:solidFill>
                  <a:schemeClr val="accent1"/>
                </a:solidFill>
              </a:rPr>
              <a:t>months</a:t>
            </a:r>
            <a:endParaRPr lang="nl-NL" dirty="0">
              <a:solidFill>
                <a:schemeClr val="accent1"/>
              </a:solidFill>
            </a:endParaRPr>
          </a:p>
          <a:p>
            <a:r>
              <a:rPr lang="nl-NL" dirty="0">
                <a:solidFill>
                  <a:schemeClr val="accent1"/>
                </a:solidFill>
              </a:rPr>
              <a:t>Applications run via the </a:t>
            </a:r>
            <a:r>
              <a:rPr lang="nl-NL" dirty="0" err="1">
                <a:solidFill>
                  <a:schemeClr val="accent1"/>
                </a:solidFill>
              </a:rPr>
              <a:t>international</a:t>
            </a:r>
            <a:r>
              <a:rPr lang="nl-NL" dirty="0">
                <a:solidFill>
                  <a:schemeClr val="accent1"/>
                </a:solidFill>
              </a:rPr>
              <a:t> office of the </a:t>
            </a:r>
            <a:r>
              <a:rPr lang="nl-NL" dirty="0" err="1">
                <a:solidFill>
                  <a:schemeClr val="accent1"/>
                </a:solidFill>
              </a:rPr>
              <a:t>study</a:t>
            </a:r>
            <a:r>
              <a:rPr lang="nl-NL" dirty="0">
                <a:solidFill>
                  <a:schemeClr val="accent1"/>
                </a:solidFill>
              </a:rPr>
              <a:t>- or </a:t>
            </a:r>
            <a:r>
              <a:rPr lang="nl-NL" dirty="0" err="1">
                <a:solidFill>
                  <a:schemeClr val="accent1"/>
                </a:solidFill>
              </a:rPr>
              <a:t>internship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location</a:t>
            </a:r>
            <a:r>
              <a:rPr lang="nl-NL" dirty="0">
                <a:solidFill>
                  <a:schemeClr val="accent1"/>
                </a:solidFill>
              </a:rPr>
              <a:t> in Switzerland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3699324-23D8-4336-BD98-F5CCEF7D9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53" y="4049165"/>
            <a:ext cx="1962894" cy="196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19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879376"/>
            <a:ext cx="8100000" cy="533400"/>
          </a:xfrm>
        </p:spPr>
        <p:txBody>
          <a:bodyPr/>
          <a:lstStyle/>
          <a:p>
            <a:r>
              <a:rPr lang="nl-NL" sz="3200" dirty="0" err="1"/>
              <a:t>External</a:t>
            </a:r>
            <a:r>
              <a:rPr lang="nl-NL" sz="3200" dirty="0"/>
              <a:t> </a:t>
            </a:r>
            <a:r>
              <a:rPr lang="nl-NL" sz="3200" dirty="0" err="1"/>
              <a:t>funding</a:t>
            </a:r>
            <a:r>
              <a:rPr lang="nl-NL" sz="3200" dirty="0"/>
              <a:t> </a:t>
            </a:r>
            <a:r>
              <a:rPr lang="nl-NL" sz="3200" dirty="0" err="1"/>
              <a:t>examples</a:t>
            </a:r>
            <a:r>
              <a:rPr lang="nl-NL" sz="3200" dirty="0"/>
              <a:t>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4629421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  <a:hlinkClick r:id="rId2"/>
              </a:rPr>
              <a:t>Netherlands Society for Biochemistry and </a:t>
            </a:r>
            <a:r>
              <a:rPr lang="nl-NL" dirty="0" err="1">
                <a:solidFill>
                  <a:schemeClr val="accent1"/>
                </a:solidFill>
                <a:hlinkClick r:id="rId2"/>
              </a:rPr>
              <a:t>Molecular</a:t>
            </a:r>
            <a:r>
              <a:rPr lang="nl-NL" dirty="0">
                <a:solidFill>
                  <a:schemeClr val="accent1"/>
                </a:solidFill>
                <a:hlinkClick r:id="rId2"/>
              </a:rPr>
              <a:t> </a:t>
            </a:r>
            <a:r>
              <a:rPr lang="nl-NL" dirty="0" err="1">
                <a:solidFill>
                  <a:schemeClr val="accent1"/>
                </a:solidFill>
                <a:hlinkClick r:id="rId2"/>
              </a:rPr>
              <a:t>Biology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sz="1800" dirty="0">
                <a:solidFill>
                  <a:schemeClr val="accent1"/>
                </a:solidFill>
              </a:rPr>
              <a:t>(NVBMB)</a:t>
            </a:r>
          </a:p>
          <a:p>
            <a:pPr>
              <a:lnSpc>
                <a:spcPct val="90000"/>
              </a:lnSpc>
              <a:defRPr/>
            </a:pPr>
            <a:endParaRPr lang="nl-NL" sz="10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  <a:hlinkClick r:id="rId3"/>
              </a:rPr>
              <a:t>Jong KNCV </a:t>
            </a:r>
            <a:r>
              <a:rPr lang="nl-NL" sz="1800" dirty="0">
                <a:solidFill>
                  <a:schemeClr val="accent1"/>
                </a:solidFill>
              </a:rPr>
              <a:t>(Young Royal Dutch Chemical Society; poster </a:t>
            </a:r>
            <a:r>
              <a:rPr lang="nl-NL" sz="1800" dirty="0" err="1">
                <a:solidFill>
                  <a:schemeClr val="accent1"/>
                </a:solidFill>
              </a:rPr>
              <a:t>competition</a:t>
            </a:r>
            <a:r>
              <a:rPr lang="nl-NL" sz="1800" dirty="0">
                <a:solidFill>
                  <a:schemeClr val="accent1"/>
                </a:solidFill>
              </a:rPr>
              <a:t>; Dutch)</a:t>
            </a:r>
          </a:p>
          <a:p>
            <a:pPr>
              <a:lnSpc>
                <a:spcPct val="90000"/>
              </a:lnSpc>
              <a:buNone/>
              <a:defRPr/>
            </a:pPr>
            <a:endParaRPr lang="nl-NL" sz="1000" dirty="0">
              <a:solidFill>
                <a:schemeClr val="accent1"/>
              </a:solidFill>
              <a:hlinkClick r:id="rId4"/>
            </a:endParaRPr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  <a:hlinkClick r:id="rId5"/>
              </a:rPr>
              <a:t>Maag, Lever, Darmstichting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sz="1800" dirty="0">
                <a:solidFill>
                  <a:schemeClr val="accent1"/>
                </a:solidFill>
              </a:rPr>
              <a:t>(</a:t>
            </a:r>
            <a:r>
              <a:rPr lang="nl-NL" sz="1800" dirty="0" err="1">
                <a:solidFill>
                  <a:schemeClr val="accent1"/>
                </a:solidFill>
              </a:rPr>
              <a:t>Digestive</a:t>
            </a:r>
            <a:r>
              <a:rPr lang="nl-NL" sz="1800" dirty="0">
                <a:solidFill>
                  <a:schemeClr val="accent1"/>
                </a:solidFill>
              </a:rPr>
              <a:t> </a:t>
            </a:r>
            <a:r>
              <a:rPr lang="nl-NL" sz="1800" dirty="0" err="1">
                <a:solidFill>
                  <a:schemeClr val="accent1"/>
                </a:solidFill>
              </a:rPr>
              <a:t>Diseases</a:t>
            </a:r>
            <a:r>
              <a:rPr lang="nl-NL" sz="1800" dirty="0">
                <a:solidFill>
                  <a:schemeClr val="accent1"/>
                </a:solidFill>
              </a:rPr>
              <a:t> foundation, Dutch)</a:t>
            </a:r>
          </a:p>
          <a:p>
            <a:pPr>
              <a:lnSpc>
                <a:spcPct val="90000"/>
              </a:lnSpc>
              <a:buNone/>
              <a:defRPr/>
            </a:pPr>
            <a:endParaRPr lang="nl-NL" sz="1000" dirty="0">
              <a:solidFill>
                <a:schemeClr val="accent1"/>
              </a:solidFill>
              <a:hlinkClick r:id="rId6"/>
            </a:endParaRPr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  <a:hlinkClick r:id="rId7"/>
              </a:rPr>
              <a:t>Reumafonds</a:t>
            </a:r>
            <a:r>
              <a:rPr lang="nl-NL" sz="1800" dirty="0">
                <a:solidFill>
                  <a:schemeClr val="accent1"/>
                </a:solidFill>
              </a:rPr>
              <a:t> (</a:t>
            </a:r>
            <a:r>
              <a:rPr lang="nl-NL" sz="1800" dirty="0" err="1">
                <a:solidFill>
                  <a:schemeClr val="accent1"/>
                </a:solidFill>
              </a:rPr>
              <a:t>Rheumatism</a:t>
            </a:r>
            <a:r>
              <a:rPr lang="nl-NL" sz="1800" dirty="0">
                <a:solidFill>
                  <a:schemeClr val="accent1"/>
                </a:solidFill>
              </a:rPr>
              <a:t> fund, Dutch) </a:t>
            </a:r>
          </a:p>
          <a:p>
            <a:pPr>
              <a:lnSpc>
                <a:spcPct val="90000"/>
              </a:lnSpc>
              <a:defRPr/>
            </a:pPr>
            <a:endParaRPr lang="nl-NL" sz="1000" dirty="0">
              <a:solidFill>
                <a:schemeClr val="accent1"/>
              </a:solidFill>
              <a:hlinkClick r:id="rId8"/>
            </a:endParaRPr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  <a:hlinkClick r:id="rId8"/>
              </a:rPr>
              <a:t>Nationaal MS-fonds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sz="1800" dirty="0">
                <a:solidFill>
                  <a:schemeClr val="accent1"/>
                </a:solidFill>
              </a:rPr>
              <a:t>(Multiple Sclerose fund, Dutch)</a:t>
            </a:r>
          </a:p>
          <a:p>
            <a:pPr>
              <a:lnSpc>
                <a:spcPct val="90000"/>
              </a:lnSpc>
              <a:buNone/>
              <a:defRPr/>
            </a:pPr>
            <a:endParaRPr lang="nl-NL" sz="1000" dirty="0">
              <a:solidFill>
                <a:schemeClr val="accent1"/>
              </a:solidFill>
              <a:hlinkClick r:id="rId9"/>
            </a:endParaRPr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  <a:hlinkClick r:id="rId9"/>
              </a:rPr>
              <a:t>Stichting MS-Research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sz="1800" dirty="0">
                <a:solidFill>
                  <a:schemeClr val="accent1"/>
                </a:solidFill>
              </a:rPr>
              <a:t>(MS research Foundation, Dutch) </a:t>
            </a:r>
          </a:p>
          <a:p>
            <a:pPr>
              <a:lnSpc>
                <a:spcPct val="90000"/>
              </a:lnSpc>
              <a:defRPr/>
            </a:pPr>
            <a:endParaRPr lang="nl-NL" sz="1000" dirty="0">
              <a:solidFill>
                <a:schemeClr val="accent1"/>
              </a:solidFill>
              <a:hlinkClick r:id="rId10"/>
            </a:endParaRPr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  <a:hlinkClick r:id="rId11"/>
              </a:rPr>
              <a:t>Nierstichting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sz="1800" dirty="0">
                <a:solidFill>
                  <a:schemeClr val="accent1"/>
                </a:solidFill>
              </a:rPr>
              <a:t>(</a:t>
            </a:r>
            <a:r>
              <a:rPr lang="nl-NL" sz="1800" dirty="0" err="1">
                <a:solidFill>
                  <a:schemeClr val="accent1"/>
                </a:solidFill>
              </a:rPr>
              <a:t>Kidney</a:t>
            </a:r>
            <a:r>
              <a:rPr lang="nl-NL" sz="1800" dirty="0">
                <a:solidFill>
                  <a:schemeClr val="accent1"/>
                </a:solidFill>
              </a:rPr>
              <a:t> foundation, Dutch) </a:t>
            </a:r>
          </a:p>
          <a:p>
            <a:pPr>
              <a:lnSpc>
                <a:spcPct val="90000"/>
              </a:lnSpc>
              <a:defRPr/>
            </a:pPr>
            <a:endParaRPr lang="nl-NL" sz="1000" dirty="0">
              <a:solidFill>
                <a:schemeClr val="accent1"/>
              </a:solidFill>
              <a:hlinkClick r:id="rId10"/>
            </a:endParaRPr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  <a:hlinkClick r:id="rId12"/>
              </a:rPr>
              <a:t>Hartstichting</a:t>
            </a:r>
            <a:r>
              <a:rPr lang="nl-NL" dirty="0">
                <a:solidFill>
                  <a:schemeClr val="accent1"/>
                </a:solidFill>
              </a:rPr>
              <a:t> </a:t>
            </a:r>
            <a:r>
              <a:rPr lang="nl-NL" sz="1800" dirty="0">
                <a:solidFill>
                  <a:schemeClr val="accent1"/>
                </a:solidFill>
              </a:rPr>
              <a:t>(</a:t>
            </a:r>
            <a:r>
              <a:rPr lang="nl-NL" sz="1800" dirty="0" err="1">
                <a:solidFill>
                  <a:schemeClr val="accent1"/>
                </a:solidFill>
              </a:rPr>
              <a:t>Heart</a:t>
            </a:r>
            <a:r>
              <a:rPr lang="nl-NL" sz="1800" dirty="0">
                <a:solidFill>
                  <a:schemeClr val="accent1"/>
                </a:solidFill>
              </a:rPr>
              <a:t> foundation, Dutch; </a:t>
            </a:r>
            <a:r>
              <a:rPr lang="nl-NL" sz="1800" dirty="0" err="1">
                <a:solidFill>
                  <a:schemeClr val="accent1"/>
                </a:solidFill>
              </a:rPr>
              <a:t>applications</a:t>
            </a:r>
            <a:r>
              <a:rPr lang="nl-NL" sz="1800" dirty="0">
                <a:solidFill>
                  <a:schemeClr val="accent1"/>
                </a:solidFill>
              </a:rPr>
              <a:t> </a:t>
            </a:r>
            <a:r>
              <a:rPr lang="nl-NL" sz="1800" dirty="0" err="1">
                <a:solidFill>
                  <a:schemeClr val="accent1"/>
                </a:solidFill>
              </a:rPr>
              <a:t>only</a:t>
            </a:r>
            <a:r>
              <a:rPr lang="nl-NL" sz="1800" dirty="0">
                <a:solidFill>
                  <a:schemeClr val="accent1"/>
                </a:solidFill>
              </a:rPr>
              <a:t> via Radboudumc </a:t>
            </a:r>
            <a:r>
              <a:rPr lang="nl-NL" sz="1800" dirty="0" err="1">
                <a:solidFill>
                  <a:schemeClr val="accent1"/>
                </a:solidFill>
              </a:rPr>
              <a:t>contactperson</a:t>
            </a:r>
            <a:r>
              <a:rPr lang="nl-NL" dirty="0">
                <a:solidFill>
                  <a:schemeClr val="accent1"/>
                </a:solidFill>
              </a:rPr>
              <a:t>) </a:t>
            </a:r>
          </a:p>
          <a:p>
            <a:pPr>
              <a:lnSpc>
                <a:spcPct val="90000"/>
              </a:lnSpc>
              <a:defRPr/>
            </a:pPr>
            <a:endParaRPr lang="nl-NL" sz="800" dirty="0">
              <a:solidFill>
                <a:schemeClr val="accent1"/>
              </a:solidFill>
              <a:hlinkClick r:id="rId10"/>
            </a:endParaRPr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  <a:hlinkClick r:id="rId13"/>
              </a:rPr>
              <a:t>Hendrik Muller fonds </a:t>
            </a:r>
            <a:r>
              <a:rPr lang="nl-NL" sz="1800" dirty="0">
                <a:solidFill>
                  <a:schemeClr val="accent1"/>
                </a:solidFill>
              </a:rPr>
              <a:t>(Hendrik Muller foundation, Dutch) </a:t>
            </a:r>
          </a:p>
          <a:p>
            <a:pPr>
              <a:lnSpc>
                <a:spcPct val="90000"/>
              </a:lnSpc>
              <a:defRPr/>
            </a:pPr>
            <a:endParaRPr lang="nl-NL" sz="800" dirty="0">
              <a:solidFill>
                <a:schemeClr val="accent1"/>
              </a:solidFill>
              <a:hlinkClick r:id="rId10"/>
            </a:endParaRPr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  <a:hlinkClick r:id="rId14"/>
              </a:rPr>
              <a:t>Stichting de Fundatie van de </a:t>
            </a:r>
            <a:r>
              <a:rPr lang="nl-NL" dirty="0" err="1">
                <a:solidFill>
                  <a:schemeClr val="accent1"/>
                </a:solidFill>
                <a:hlinkClick r:id="rId14"/>
              </a:rPr>
              <a:t>Vrijvrouwe</a:t>
            </a:r>
            <a:r>
              <a:rPr lang="nl-NL" dirty="0">
                <a:solidFill>
                  <a:schemeClr val="accent1"/>
                </a:solidFill>
                <a:hlinkClick r:id="rId14"/>
              </a:rPr>
              <a:t> van Renswoude te ‘s –</a:t>
            </a:r>
            <a:r>
              <a:rPr lang="nl-NL" dirty="0" err="1">
                <a:solidFill>
                  <a:schemeClr val="accent1"/>
                </a:solidFill>
                <a:hlinkClick r:id="rId14"/>
              </a:rPr>
              <a:t>Gravenhage</a:t>
            </a:r>
            <a:r>
              <a:rPr lang="nl-NL" dirty="0">
                <a:solidFill>
                  <a:schemeClr val="accent1"/>
                </a:solidFill>
                <a:hlinkClick r:id="rId14"/>
              </a:rPr>
              <a:t> </a:t>
            </a:r>
            <a:r>
              <a:rPr lang="nl-NL" sz="1800" dirty="0">
                <a:solidFill>
                  <a:schemeClr val="accent1"/>
                </a:solidFill>
              </a:rPr>
              <a:t>(Dutch) </a:t>
            </a:r>
          </a:p>
          <a:p>
            <a:pPr>
              <a:lnSpc>
                <a:spcPct val="90000"/>
              </a:lnSpc>
              <a:defRPr/>
            </a:pPr>
            <a:endParaRPr lang="nl-NL" sz="800" dirty="0">
              <a:solidFill>
                <a:schemeClr val="accent1"/>
              </a:solidFill>
              <a:hlinkClick r:id="rId10"/>
            </a:endParaRPr>
          </a:p>
        </p:txBody>
      </p:sp>
      <p:sp>
        <p:nvSpPr>
          <p:cNvPr id="9218" name="AutoShape 2" descr="data:image/jpeg;base64,/9j/4AAQSkZJRgABAQAAAQABAAD/2wCEAAkGBhQSEBUUEhQSFBUWFhUSFxYSEBoYGBUVGBgXGBQWFxUYHSYfHBokGRUWIC8gIykpLC4sFh8xNTAqOCYrLCkBCQoKDgwOGg8PGjAlHyQtLiksLC0sLyksLSw1LS8sMCksLC0pLiwsLC0tLCkvLC0pKSksLCwsLCwsLCwvLCwsLP/AABEIAOAA4AMBIgACEQEDEQH/xAAcAAEAAgIDAQAAAAAAAAAAAAAABgcFCAIDBAH/xABLEAABAwIDBQIICQkHBAMAAAABAAIDBBEFEiEGBxMxUUFhFCIyNHFyc7IVMzVSgZGhsbMII0JigpOUwtEWF1SSotLTJFPB8CU2Vf/EABsBAQACAwEBAAAAAAAAAAAAAAABAwIEBgUH/8QANBEAAgEDAwAIBAUEAwAAAAAAAAECAwQREiExBTJBUWFxgbETIpHBNHKh0fAUFTPxI1Ji/9oADAMBAAIRAxEAPwC8UREAREQBERAEREAREQBERAEREAREQBERAEREAREQBERAEREAREQBERAEREAREQBERAEREAREQBERAEREAREQBERAEREAREQBERAEREAREQBERAEREAREQBERAEREAREQBEUI3lbymYZGGsDZKl4JYwnRg5cSS2uW/IaXsdRYlWUqUqs1CCy2Q3gmskgaLuIAHMk2A+leKPHqdzsrZ4CegmYT9QK1Qx7amprHl9TM+Q9gJsxvqsHij6AsUvfh0Ht809/BFXxTdNFqxshvLrMPeMkhlhuLwyuJYR+qTqw97fpB5LY/ZXaeKvpmzwnQ6OafKY8eUx3eLj0gg9q8y8sKltu913mcZKRmF8c4Dnp6ViMcx0Q+KyxeR9DR1Pf3f+mJVNW+Q3e4uPefuHIKinbuay9kRKolsWAyqYdA5p9Dgu1VpZZLDcekiPMub2tcfuPZ9yslaNL5WYqr3k5RdNJVtkYHtNwfs6g967lptY2LgiIoAREQBERAEREAREQBERAEREAREQHCWQNaXONgASSewDUlaibU48+trJqh51keSB81g0jb9DQB9C2vx+NzqSdrfKMMobYX1LHAaduvYtO10fQcF88u3ZFNUIi5GMgAkGx5Hr6F0ZScVY+4/aY09eYSTw52PuOwPja57Hf5Q9v7Q6KuFINgonOxGnDb3zOdp81rHOd/pBWvdQU6Moy7iU8MuyonL3FzubiSV1oi5wxCL7ZfFIM/slWESOjPJwzD1h/UfcFLFCNmx/1LP2j/AKSpuvMuViZs038oREWsWBEUdxXeDQU05gnqGxyjLdrmP0zAFt3BuUCxHas4QlN4is+QySJEBUexzb+ho5eFU1DY5MoflyPcQDe18jTblyKQhKbxFZfgMkhRcIpQ5oc03DgHA9QRcFR+r3h0EVT4NJUsbMHNjLS1+jnWsC4NyjmO3Ttskac5vEU2MkjRF5cUxSKnhfNM8RxsF3OdyAuAOWpNyBYdVik28IHqRYfZ7a+lrs/gszZeHlz2a5pbmvl0cBzyn6llpJA0EkgAC5JNgAOZJ6KZQlF6ZLDByRROr3q4ZG7K6rjJ5fm2vkH+ZjS37VlMD2upKy/g1RHKQLlodZ4HUsdZwHfZWSoVYrU4tLyZGUZhEXixbGYaaMyVErImDTM91rnoO0nuGqqSbeESe1ar7y9kHYfXyMynhSEywm2hYT5N+rScpHoPaFeR3zYV/iT/AA03+xYfajb3A6+Aw1E7i2+ZpbTzBzHWIDmnh6HX0HtBXsWDr21TLpyw+dn9SuWJLkpnYPDWVGJUsUozMfK0OaeTgLuLT3G1vpWym2uDRTYbPHIxpa2GRzBYDI5jCWOZ0IIHL0clSewWzTfhindRzeFwxvzve2CWMxtyusZBI0NGugs436K/cep3SUs7GC7nwysaL2u5zHAC505lW9KVs14NPj0xv+hEFszTtXDuF2OLpH10rfEaHQxXHlOdpI4dwbdvpc75qiOzuzlDFN/8rUuhLCM1M2nn4l+eV7+HZo5eTe4OhHNXJSb3MHiY2OOfIxgDWtbSzANA5ADhrf6Rr1JQ+HRi3nl4eMeBjBLOWdeJ0BhkLDy5tPVvYf8A3ou3AacPqGBwuNTY9tgSL/SFwqt52EVIDHVNj+i50MrbH1nMt9ei92z1MPCGujcJGAE52ggWLTa9xbW/YSvHk5qm9cWnjtWDHTiWxIcbpWvgfcDxWlw7iBfT6lA1YeIMLoZABcljgB1JBsofQU0LXXnfy/QDH8+jjb7AqLaWIsyqLLMrslh5AMpHMZW+j9I/WB9RUjWKbtHTgWD7Dujd/RdkW0EDjYSD9oED6yLKiopzk5NMsjpSxkyKICioMwtd95eCuq9onwMID5GxNaXcswgBaD0BItfsutiFX9du4lfjjMREsYjaWHhkOzeLHkOvLnqvR6PrqjOUm8fK8eZhNZRH9hd6zYMNmjrCePRtyNY42dK0HIxnrNdZh6Cx11VWbS0s8jGV9SburJJ3N72x5BmHRt35WjozpZXLtpuYbW17aiORsTHlpnblN3EHxnMtoHFvXtF+0r2bx92L8QZSx074oWU7ZGBrmutlcIgwNy9gEa9Ghd21Oopx21by8NuPVmDi2jMbQ7Utw/CRObFwijbG0ny5XNGQejmT3NKoKPAI5sOnrZKqLwoy5xE+oZxJGXPGcWF2bMXOzDujPPMFb23e7WqxE07BURRwQsa3LZxJfYB7+VuQAAPf1Ky7dz+FgeatPeZpdfT46otrmjbQzl6m8vC7F2b45Mmm2fN1O2Hh9A0vN5obRS3OriB4kn7Te35wcoPvu2oM9RFhsT2tGZjpnOeGsD3W4bXuOga0HOb6eM3os9sjuvqcNrpZqeeEwPEjRE8PuWm5hzEaXa7Lc9M3VdGz+5QeEzT4m+OqMl3ANL2jiOdme8kEHuA5anuUQlbUq8qyltyl25f7D5msEIpK6HBMZY6nnZUUr2sa90crZPzbrCTNkuMzXtzgdAB2lSf8oHHJBHTQxuIhlD5XFp0ky5MguObRmvbkbtPYFndp9yVHLTltHG2nmzNLXl8jha/jNcC46EE8u0Beum3a8bC2UVe9sjoSRDNFcOjb+h5Q7BdtuRaG9ourHdW7nTrt5a2eVu+592xGl4aOGE7H4fRYY2bwSOrtEyVzuAyaSUuAN2Z76G+gFhZV9WYzhMFayoFJitHKCHtZG2OJulxcMcb2OoIBsdRbUqVUG73GaNvCosSi4IvlEzD4t/mtcyQN66G117MC3RONUKvEql1XMCHBtiGBzTdtyeYHY0Bo7iohVp03KU6mrOeG8vwaxgYb4RY8b7tBIIuAbHs7itUdu9rZMQrHyuceGCWws7GRg+LYdSLEntJ9C2qrzaJ9vmO+4rTQqzoSnFynN8rGP1FRnxERdKUG2WwezLKGhiiaAHFrXyOtq6VwBeT6OQ6ABSFRrd9tSyuoYpGkF7Wtjlb2tkaAHadD5Q7j6VJV8/r6/iS1853NtcbFT7/dmmPpWVjWgSRPbG4j9KN9wAetn2t6zlQivff7tSxtOyiY4GR72ySAHyI26tzd7nEEDo0noqIXWdE6/wCmWr08iipyFb+4Pa17Z3UMjrxva6WIE+S9ti9re4tu63VneVUCnG5b5ap/Vm/Beti/pxnbzT7E39CIvc2bUa2uohZso53yO79Lg/YQpKoztbXg5YhqQczu7SwH2k/UuMt8/EWC6pjSRpEReqapJ9k8QJvE43sMze4ciPRqPtUkUO2S84PqO+9qmK8u4SU9jZpv5QopXbyKaLEW0DmzcZzo2Ahjcl5AC27s1+0dilaojaj/AO3w+1pPcYrbKhGtKSl2RbMpPBe6hO029qkoal1PM2oL2hrjw42ltnAEWJeDyPRTULX/AHhmX+0zPBw0zZqXhh/kl+VuXN3XWVhQhWqOM+Em+4SeETcb/KD5lX+5Z/yLN4vvOpaWtFHO2dkjnMAeY28Mh9srs2a+W5sTbSx6LEQ1G0WYZo8Py3F7E3tfX9PovHv32U41I2rYLvp7h9hqYXEXP7LrH0OeVfGjbyqxg9k8raWrfs7EY5eMli4zi8dLTyTymzI2l7rc9OQA7STYAdSFHsH3l09TSVFWyOoENOCXl8bQXEDMQwB5uQLXvbygqo2u3hPr8LoqSMl88hDZ2t8pz4yGRC3V7iH+kBWPiWzbaDZuenFiWU0heR+lI4XkPozE27gFErONKEVU60pY9M4bJ1Z4PF/f7h/zKv8Acs/5FIdj949NiT3sgbM0xtDzxWNaLE2FrOKqjdPJiop5vg5lK6Pi+Pxyb58o5eMNLWVtbISYmTJ8JNpmizOHwCdTc582p/VWV5b0aWqMVuv/AFv9MfciLbI+zfvQuJDYqxxHzYGn7pFlNnN7VBWSiFj3xyOOVrZ48mY9A4Etv3EgnsVL7sK+shq530MDJ5BC/Mx7reIHsJLQHAl1w0WHVZjZYSY7jDaid8EDoeHIY42ua97Y3XGW97m9g5xdcAiw0AG3W6PoQ1diSznOXnywQpsvvEPiZPUf7pWmpW5WIfEyeo/3StNSsug+J+n3Iq9h8RF9C6IpLx3KbvnxtbXyySszj83Ex2UPjPJ0vzgeYb6D26W/Iy4I1Fxa4Nj9B7CvLgxZ4NDw7ZOFHktyy5BltbusvYuCuq8q9VzkbcVhGtO9fYCSgn4vEkmhmcbSSuLpA/mWyO7TbUO7QD0UCWyG/Us+CHZrX40WT1rm/wDozrW9dZ0bXlWoJy5WxrzWGFONy3y1T+rN+C9QdTjct8tU/qzfgvWxd/4J/lfsRHlGzL2XBGovpobH6CoPjeFmGTmXNdchx5nqD36/ap0sFteRwW9c4t/ldf8A8LirebU8d5dUWURFEReoaxmtkvOD6jvvapiodsl5wfUd97VMV5lz1zZp9UKBbT7ooa2sdVOqKiKR2T4otGXI0NBBIvfRT1VxtTvZkpcRNDFR8d/5sNIqMhe57Q4DLwzbnbmsrRVnN/A5x4ceplLHaenCd0zYJ45vDq5/De1+R8oLXZTfK4W5FctqN0cNbVmqdPURvIYBwi0ZcgABBIvfRYyv3uVdN41XhNRFHcAv42YAn9bhhv2hTTZTa+nxGHi07ibHK9jhZ8budnD/AMgkHroVsVHd0v8Alb8MrD9iFpexEhuXb/8AoYj++H9FYdTTNkY5jwHNe0sc08i1ws4HuIJCiu8TeGzC44zk40kjiGx8TJ4oHjPLsrtAS0ctb9ybu94bMUjkOTgyRuAdHxM/iuHivDsrdCQ4WtpbvCqqRuatNVp9VduxKwngxuzW5elo6plQ2SaR0ZJY2TJlDiCA42aLkXuO+xUyx3CG1VNLTvJa2VjoyW2uAe0X0WI3gbZfBlKJ+FxryNiy8TJ5Qcb3yu+byt2qKwb2a58DZ24RM+FwLg+OozeKOZsIr9h59FloubjFZvPYm2l7sjZbHKm3FQxgiOtrmAm5DHtaCepACkuyGwYoHveKmqnztDbTyZg2xvcd6+7DbfwYpG50Qcx8dhJG+125r5XBw0c02OvdqBpeJTb9WR176aamyRsnfA6YT3sGvLOJw8nLS5F+V+asavKzlTe7XK2/n0HyrckOxW66HDZ3zRSzSOewxkSZbWLmuv4oGt2/aunEN0sD6/w2GaemlzcT8zky8T9J1nNPla3HI3PVTfijLmuMts176W53v0t2qrYN+zJK9lNFTZ43zsgbMZ7Xa54ZxOHw+WtwL8rclXSldVpSnB5eN+OA9KLMrh+Zf6jvdK02K3KxD4mT1H+6VpqV6nQfE/T7mFXsPiIvq6IpLv3IbdTSNFFJFLI2MeJMwXETNSGSk8hzDTz7LWGlwyPsCbE2BNhzPcO9YDYLZllDQxRNaA4ta+U21fK4AvJ+4dwCkK4S8qQqVpSgsL38fU2oppbms+9fbiauqeE6OSCOAkNikFn5jzfIPnWtYagA9tyTBFfe/wB2ZY+lZVtaBJG9sbyBq6N9wAT22da3rFUIus6OqQnQWhYxtjxKJpp7hTjct8tU/qzfgvUHU43LfLVP6s34L1dd/wCCf5X7ER5Rsy91gTYmwvYcz3BQbGsTdNJqC0NuA08x1v3qdqNbXUIs2UaG+R3foSCfqsuLtpJT3LqibRGURF6ZrGa2S84PqO+9qmKh2yXnB9R33tUxXmXPXNmn1QqG2reG7XREkACWkJJNgBkZzKvlRPH919DWTunnje6RwaCRM9os0Bo0BtyAVtlXhRnJz4aa2MpLJ27W7X0UFLLx5YXh0bm8ISNc6XM0jIGA315X5DtVc/k+0b4xV1D7sgysZmdo1zmZnON/1WnU/rqcUm5vC4yD4NmIN/zk0jh/lzWP0hSTENn4ZqZ1MW5IXNyFkR4Yy3vlGS1gbWIHYSO1WKvRp0pUoZerGW+5dyyRht5ZQM+03whjXhkkFTUU8LxkjghzkMZmMIcOQDngvIPVwXCj2j+DsZ8Ljgqaemme7NHPDkdwn2MoaORDXnM2x7GhXzsxsjTYfG5lMwtD3Z3ZnFxJsAPGOtgBy7z1XzafY+mxBjGVLC4McXNLXlpBIsdW62OmncFtf3Gjq0aXoxp57PLjJjoZDN/EodhMbmkEOnicCDcEFkhBB6WUD8KxilwWGaKoHgbmlmWKNvEha5zhdzzHmALrjMHaEjqFc9bsHSzUUdHI2R0ERBYDM7MMuYNGe9yAHEAdLdF76HZyCKkFI1l4Ax0eR5LrsdfMCTqfKKppXtOlSVPTnEs7pcfZkuLbyQfcbg9LHRumgkMksuVs2YAGJzb2jDQTpqTmv4wIOnIVvR7LDEMZxGC9nl1a+N19BI2a7b9x1B7nK79md39JQSOfStkYXtyuBme5rhe4u0m1x2HmLnqVywrYKkp6uSriY4TSGQucZHEEyOzP8Umw1WSvowqVKkW8yWw07JFJDeDV/B3wTkk8I4ngt/0uFfLwLc82bxOmXRca7ZduH41h1ONXB1E+R1/KkdNd5Hd2DuaFeY2HpPDvDuF/1HzsxtfLlzZL2zZdL/Tz1XXimwVJUVcdXKxxmjMZa4SOAHDdmZ4oNjqrV0jSi/ljhNNv8z+xGhmaxD4mT1He6VpqVuhJGHAg8iCD6DzUL/uZwr/DH+Jm/wCRU9G3tO1Utae+OP8AZM4uRrEisffPsjS0EtO2lj4Yex7nfnHvuQ5oHluNuZ5KuF1NCtGtTVSPDKGsPBtdu+2qZXUMUjXAva1scrb6tkaLG46G2Ydx9Kkq1c3TV0keLUwY9zRI/I8NcQHtsTlcO0X11WyePzuZSTvYbObDK5pHY4McQfrC5G/tFQraYvZ7rwNiMsorTf7tSxtOyiaQZJHNleAfIjbq2/e51iO5p6hUOu2pqXyPL5HOe5xzOc9xLnE8ySdSV1LqrS2VtSUF6lEnl5CnG5b5ap/Vm/BevfsRsjS1FG2SWPM8veL8R40B00a4BTvYnY+lgrY5Io8r2h9jxHnmxwOhcRyJWreXcPhzp4ecNCPKLRUZ2urgcsQNyDmd3aWaPtJ+pZ3EXkQyEGxDHEEdhANiq+c65udT3rmLanl6u4tqSwsHxEUrwbA4ZIGOc27je5zOHaR2FbtSoqayymMdRjtkvOD6jvvapivFSYPFE7Mxtja18xOmnU9y9q82tNTllGxCOlYCIonju8FkFUaWKnqaqZrBK9lPGDkYbWJJI11boPnD0LCFOVR4ijJvBLEUQrd5McdLHUilrnxuEjn5KaxgEeW/GzOAaDmuCCQbHVeaLetEaSSrdS1zIY2seHyQsAkD5GxgRuz2cbuvz5Aq1WtVrOntx69w1InCKKYtvGghFO0RzzTVEbZo6eCMPlyObmDnC9gND2nyT0K66DeXBIypzx1EMtLG6aWnmjDZcjRclozWcOWtx5Q6hR/TVcZ0/wA4GUS9FG67bqGLDW4g5kpic2N4aGtz2kcGtuC7LzcO1Y7Gt6UdKW8Skryx/CDJWQN4b3SsD2sa4vF3WJFh2tPRI29WXC8PoMomqKKf3hRh1K2Smq4XVUroGNmiaxzS3J4zwX6NOcWIvyK54PvDpqiumom8Rk0Tnt/OBoEhYSH8Mhxva17EA217DY7ephvHj9hlEoRRCm3n0jqB1a/iRxCR0Ia9o4j5B+ixrXG5Pp7CTYBdVPvPi4sTKilraQTHLHJUwhrHE2ygkOOUknkR6VP9NV3+XgZRNERFrklGflFfH0ns5feaqfVwflFfH0ns5feaqfXbdGfhYevuzWn1iU7r/lij9r/K5bL7TeY1PsJvw3LWjdf8sUftf5XLZfabzGp9hN+G5eR0v+Ih5L3LKfBp+iIunKC4N2vye32kn3hTzZrzlnod7pUD3a/J7faSfeFPNmvOWeh3ulcvedafqTHrIluKfES+zf7pVfKwcU+Il9m/3Sq+WjacMsq8hTrZ7zaP0H3ioKp1s95tH6D7xU3XUXmRS5MiiIvONgKr9utnJZa8yGglkbw2iKpoKnhVDXAAZZA52U631y6C2uhCtBFdQrOjLUvv9iGslfYdg1e7AJ4KvNLUvimaxrnh0mVw8Rj33sXXvrfkQOxeXE9mKl2zDaRsTjUCOFvDu292zMc4XvbyQTzVlorVdyTykutq9f2I0lXybP1lJV0ldDT+E2ooqSeESNbJGWtFywuNuYHK/J3W6yVT8IVlLX8Wkip2SU8scEdw6okeWWBe8OygdlrA6jpcz5Ed03huKyu3fvz34GkprFd1TvgVnDZUurMkV4TUksDszeIOGXZNBdSTbnZ6onw+gjiic98VRSvkaCLtayN4eTc20JA0Vgosne1G03vht/Xs8hpRCducDmmrsLkijL2Q1DnyuBFmNJisTc/qnl0UX/u3qJZsRnDTBUCs8KopiW+NZ0hLSQT4jvF59tu8G3kUU7ydOKjHs2/XP88A4plM4bu8rThETeGI6qnrHVbIpXNyyDTxSQbC55XPYRpe699fhuKV9XG5ra/D23Zxr4gOCGtAzCKKKzi4663t1tzFros3fzbbaWd8eGfX3GkIiLQMijPyivj6T2cvvNVPq4Pyivj6T2cvvNVPrtujPwsPX3ZrT6xKd1/yxR+1/lctl9pvMan2E34blrRuv+WKP2v8rlsvtN5jU+wm/DcvI6X/ABEPJe5ZT4NP0RF05QXBu1+T2+0k+8KebNecs9DvdKge7X5Pb7ST7wp5s15yz0O90rl7zrT9SY9ZEtxT4iX2b/dKr5WDinxEvs3+6VXy0bThllXkKdbPebR+g+8VBVOtnvNo/QfeKm66i8yKXJkURF5xsBERAEREAREQBERAEREAREQBERAUZ+UV8fSezl95qp9bi4hgdPOQZ4IZS24BlhY8gHmBmBsvJ/Yyh/wVH/CRf7V71r0rChSjTcW8FUoZeTW7df8ALFH7X+Vy2X2m8xqfYTfhuXym2WpI3h8dLSse03a5lNG1zT1Dg24WSliDmlrgC0gggi4IOhBB5iy0728jcVYzSxj9zKMcLBpci26/sZQ/4Kj/AISL/an9jKH/AAVH/CRf7V6v97h/0Zh8JlS7tfk9vtJPvCnmzXnLPQ73SpTTYHTxtyxwQMbzyshY0XPPQCy746KNpu1jAeoYAfrAXk17xVHJpc5CptPJwxT4iX2b/dKr5WU5oIIIBB0IPaF5/g2L/tx/u2/0WvRrKmmsGU4aivVOtnvNo/QfeK9HwbF/24/3bf6LvjjDRZoAA7ALD6glauqixgiENLyckRFrFoREQBERAEREAREQBERAEREAREQBERAEREAREQB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220" name="AutoShape 4" descr="data:image/jpeg;base64,/9j/4AAQSkZJRgABAQAAAQABAAD/2wCEAAkGBhQSEBUUEhQSFBUWFhUSFxYSEBoYGBUVGBgXGBQWFxUYHSYfHBokGRUWIC8gIykpLC4sFh8xNTAqOCYrLCkBCQoKDgwOGg8PGjAlHyQtLiksLC0sLyksLSw1LS8sMCksLC0pLiwsLC0tLCkvLC0pKSksLCwsLCwsLCwvLCwsLP/AABEIAOAA4AMBIgACEQEDEQH/xAAcAAEAAgIDAQAAAAAAAAAAAAAABgcFCAIDBAH/xABLEAABAwIDBQIICQkHBAMAAAABAAIDBBEFEiEGBxMxUUFhFCIyNHFyc7IVMzVSgZGhsbMII0JigpOUwtEWF1SSotLTJFPB8CU2Vf/EABsBAQACAwEBAAAAAAAAAAAAAAABAwIEBgUH/8QANBEAAgEDAwAIBAUEAwAAAAAAAAECAwQREiExBTJBUWFxgbETIpHBNHKh0fAUFTPxI1Ji/9oADAMBAAIRAxEAPwC8UREAREQBERAEREAREQBERAEREAREQBERAEREAREQBERAEREAREQBERAEREAREQBERAEREAREQBERAEREAREQBERAEREAREQBERAEREAREQBERAEREAREQBERAEREAREQBEUI3lbymYZGGsDZKl4JYwnRg5cSS2uW/IaXsdRYlWUqUqs1CCy2Q3gmskgaLuIAHMk2A+leKPHqdzsrZ4CegmYT9QK1Qx7amprHl9TM+Q9gJsxvqsHij6AsUvfh0Ht809/BFXxTdNFqxshvLrMPeMkhlhuLwyuJYR+qTqw97fpB5LY/ZXaeKvpmzwnQ6OafKY8eUx3eLj0gg9q8y8sKltu913mcZKRmF8c4Dnp6ViMcx0Q+KyxeR9DR1Pf3f+mJVNW+Q3e4uPefuHIKinbuay9kRKolsWAyqYdA5p9Dgu1VpZZLDcekiPMub2tcfuPZ9yslaNL5WYqr3k5RdNJVtkYHtNwfs6g967lptY2LgiIoAREQBERAEREAREQBERAEREAREQHCWQNaXONgASSewDUlaibU48+trJqh51keSB81g0jb9DQB9C2vx+NzqSdrfKMMobYX1LHAaduvYtO10fQcF88u3ZFNUIi5GMgAkGx5Hr6F0ZScVY+4/aY09eYSTw52PuOwPja57Hf5Q9v7Q6KuFINgonOxGnDb3zOdp81rHOd/pBWvdQU6Moy7iU8MuyonL3FzubiSV1oi5wxCL7ZfFIM/slWESOjPJwzD1h/UfcFLFCNmx/1LP2j/AKSpuvMuViZs038oREWsWBEUdxXeDQU05gnqGxyjLdrmP0zAFt3BuUCxHas4QlN4is+QySJEBUexzb+ho5eFU1DY5MoflyPcQDe18jTblyKQhKbxFZfgMkhRcIpQ5oc03DgHA9QRcFR+r3h0EVT4NJUsbMHNjLS1+jnWsC4NyjmO3Ttskac5vEU2MkjRF5cUxSKnhfNM8RxsF3OdyAuAOWpNyBYdVik28IHqRYfZ7a+lrs/gszZeHlz2a5pbmvl0cBzyn6llpJA0EkgAC5JNgAOZJ6KZQlF6ZLDByRROr3q4ZG7K6rjJ5fm2vkH+ZjS37VlMD2upKy/g1RHKQLlodZ4HUsdZwHfZWSoVYrU4tLyZGUZhEXixbGYaaMyVErImDTM91rnoO0nuGqqSbeESe1ar7y9kHYfXyMynhSEywm2hYT5N+rScpHoPaFeR3zYV/iT/AA03+xYfajb3A6+Aw1E7i2+ZpbTzBzHWIDmnh6HX0HtBXsWDr21TLpyw+dn9SuWJLkpnYPDWVGJUsUozMfK0OaeTgLuLT3G1vpWym2uDRTYbPHIxpa2GRzBYDI5jCWOZ0IIHL0clSewWzTfhindRzeFwxvzve2CWMxtyusZBI0NGugs436K/cep3SUs7GC7nwysaL2u5zHAC505lW9KVs14NPj0xv+hEFszTtXDuF2OLpH10rfEaHQxXHlOdpI4dwbdvpc75qiOzuzlDFN/8rUuhLCM1M2nn4l+eV7+HZo5eTe4OhHNXJSb3MHiY2OOfIxgDWtbSzANA5ADhrf6Rr1JQ+HRi3nl4eMeBjBLOWdeJ0BhkLDy5tPVvYf8A3ou3AacPqGBwuNTY9tgSL/SFwqt52EVIDHVNj+i50MrbH1nMt9ei92z1MPCGujcJGAE52ggWLTa9xbW/YSvHk5qm9cWnjtWDHTiWxIcbpWvgfcDxWlw7iBfT6lA1YeIMLoZABcljgB1JBsofQU0LXXnfy/QDH8+jjb7AqLaWIsyqLLMrslh5AMpHMZW+j9I/WB9RUjWKbtHTgWD7Dujd/RdkW0EDjYSD9oED6yLKiopzk5NMsjpSxkyKICioMwtd95eCuq9onwMID5GxNaXcswgBaD0BItfsutiFX9du4lfjjMREsYjaWHhkOzeLHkOvLnqvR6PrqjOUm8fK8eZhNZRH9hd6zYMNmjrCePRtyNY42dK0HIxnrNdZh6Cx11VWbS0s8jGV9SburJJ3N72x5BmHRt35WjozpZXLtpuYbW17aiORsTHlpnblN3EHxnMtoHFvXtF+0r2bx92L8QZSx074oWU7ZGBrmutlcIgwNy9gEa9Ghd21Oopx21by8NuPVmDi2jMbQ7Utw/CRObFwijbG0ny5XNGQejmT3NKoKPAI5sOnrZKqLwoy5xE+oZxJGXPGcWF2bMXOzDujPPMFb23e7WqxE07BURRwQsa3LZxJfYB7+VuQAAPf1Ky7dz+FgeatPeZpdfT46otrmjbQzl6m8vC7F2b45Mmm2fN1O2Hh9A0vN5obRS3OriB4kn7Te35wcoPvu2oM9RFhsT2tGZjpnOeGsD3W4bXuOga0HOb6eM3os9sjuvqcNrpZqeeEwPEjRE8PuWm5hzEaXa7Lc9M3VdGz+5QeEzT4m+OqMl3ANL2jiOdme8kEHuA5anuUQlbUq8qyltyl25f7D5msEIpK6HBMZY6nnZUUr2sa90crZPzbrCTNkuMzXtzgdAB2lSf8oHHJBHTQxuIhlD5XFp0ky5MguObRmvbkbtPYFndp9yVHLTltHG2nmzNLXl8jha/jNcC46EE8u0Beum3a8bC2UVe9sjoSRDNFcOjb+h5Q7BdtuRaG9ourHdW7nTrt5a2eVu+592xGl4aOGE7H4fRYY2bwSOrtEyVzuAyaSUuAN2Z76G+gFhZV9WYzhMFayoFJitHKCHtZG2OJulxcMcb2OoIBsdRbUqVUG73GaNvCosSi4IvlEzD4t/mtcyQN66G117MC3RONUKvEql1XMCHBtiGBzTdtyeYHY0Bo7iohVp03KU6mrOeG8vwaxgYb4RY8b7tBIIuAbHs7itUdu9rZMQrHyuceGCWws7GRg+LYdSLEntJ9C2qrzaJ9vmO+4rTQqzoSnFynN8rGP1FRnxERdKUG2WwezLKGhiiaAHFrXyOtq6VwBeT6OQ6ABSFRrd9tSyuoYpGkF7Wtjlb2tkaAHadD5Q7j6VJV8/r6/iS1853NtcbFT7/dmmPpWVjWgSRPbG4j9KN9wAetn2t6zlQivff7tSxtOyiY4GR72ySAHyI26tzd7nEEDo0noqIXWdE6/wCmWr08iipyFb+4Pa17Z3UMjrxva6WIE+S9ti9re4tu63VneVUCnG5b5ap/Vm/Beti/pxnbzT7E39CIvc2bUa2uohZso53yO79Lg/YQpKoztbXg5YhqQczu7SwH2k/UuMt8/EWC6pjSRpEReqapJ9k8QJvE43sMze4ciPRqPtUkUO2S84PqO+9qmK8u4SU9jZpv5QopXbyKaLEW0DmzcZzo2Ahjcl5AC27s1+0dilaojaj/AO3w+1pPcYrbKhGtKSl2RbMpPBe6hO029qkoal1PM2oL2hrjw42ltnAEWJeDyPRTULX/AHhmX+0zPBw0zZqXhh/kl+VuXN3XWVhQhWqOM+Em+4SeETcb/KD5lX+5Z/yLN4vvOpaWtFHO2dkjnMAeY28Mh9srs2a+W5sTbSx6LEQ1G0WYZo8Py3F7E3tfX9PovHv32U41I2rYLvp7h9hqYXEXP7LrH0OeVfGjbyqxg9k8raWrfs7EY5eMli4zi8dLTyTymzI2l7rc9OQA7STYAdSFHsH3l09TSVFWyOoENOCXl8bQXEDMQwB5uQLXvbygqo2u3hPr8LoqSMl88hDZ2t8pz4yGRC3V7iH+kBWPiWzbaDZuenFiWU0heR+lI4XkPozE27gFErONKEVU60pY9M4bJ1Z4PF/f7h/zKv8Acs/5FIdj949NiT3sgbM0xtDzxWNaLE2FrOKqjdPJiop5vg5lK6Pi+Pxyb58o5eMNLWVtbISYmTJ8JNpmizOHwCdTc582p/VWV5b0aWqMVuv/AFv9MfciLbI+zfvQuJDYqxxHzYGn7pFlNnN7VBWSiFj3xyOOVrZ48mY9A4Etv3EgnsVL7sK+shq530MDJ5BC/Mx7reIHsJLQHAl1w0WHVZjZYSY7jDaid8EDoeHIY42ua97Y3XGW97m9g5xdcAiw0AG3W6PoQ1diSznOXnywQpsvvEPiZPUf7pWmpW5WIfEyeo/3StNSsug+J+n3Iq9h8RF9C6IpLx3KbvnxtbXyySszj83Ex2UPjPJ0vzgeYb6D26W/Iy4I1Fxa4Nj9B7CvLgxZ4NDw7ZOFHktyy5BltbusvYuCuq8q9VzkbcVhGtO9fYCSgn4vEkmhmcbSSuLpA/mWyO7TbUO7QD0UCWyG/Us+CHZrX40WT1rm/wDozrW9dZ0bXlWoJy5WxrzWGFONy3y1T+rN+C9QdTjct8tU/qzfgvWxd/4J/lfsRHlGzL2XBGovpobH6CoPjeFmGTmXNdchx5nqD36/ap0sFteRwW9c4t/ldf8A8LirebU8d5dUWURFEReoaxmtkvOD6jvvapiodsl5wfUd97VMV5lz1zZp9UKBbT7ooa2sdVOqKiKR2T4otGXI0NBBIvfRT1VxtTvZkpcRNDFR8d/5sNIqMhe57Q4DLwzbnbmsrRVnN/A5x4ceplLHaenCd0zYJ45vDq5/De1+R8oLXZTfK4W5FctqN0cNbVmqdPURvIYBwi0ZcgABBIvfRYyv3uVdN41XhNRFHcAv42YAn9bhhv2hTTZTa+nxGHi07ibHK9jhZ8budnD/AMgkHroVsVHd0v8Alb8MrD9iFpexEhuXb/8AoYj++H9FYdTTNkY5jwHNe0sc08i1ws4HuIJCiu8TeGzC44zk40kjiGx8TJ4oHjPLsrtAS0ctb9ybu94bMUjkOTgyRuAdHxM/iuHivDsrdCQ4WtpbvCqqRuatNVp9VduxKwngxuzW5elo6plQ2SaR0ZJY2TJlDiCA42aLkXuO+xUyx3CG1VNLTvJa2VjoyW2uAe0X0WI3gbZfBlKJ+FxryNiy8TJ5Qcb3yu+byt2qKwb2a58DZ24RM+FwLg+OozeKOZsIr9h59FloubjFZvPYm2l7sjZbHKm3FQxgiOtrmAm5DHtaCepACkuyGwYoHveKmqnztDbTyZg2xvcd6+7DbfwYpG50Qcx8dhJG+125r5XBw0c02OvdqBpeJTb9WR176aamyRsnfA6YT3sGvLOJw8nLS5F+V+asavKzlTe7XK2/n0HyrckOxW66HDZ3zRSzSOewxkSZbWLmuv4oGt2/aunEN0sD6/w2GaemlzcT8zky8T9J1nNPla3HI3PVTfijLmuMts176W53v0t2qrYN+zJK9lNFTZ43zsgbMZ7Xa54ZxOHw+WtwL8rclXSldVpSnB5eN+OA9KLMrh+Zf6jvdK02K3KxD4mT1H+6VpqV6nQfE/T7mFXsPiIvq6IpLv3IbdTSNFFJFLI2MeJMwXETNSGSk8hzDTz7LWGlwyPsCbE2BNhzPcO9YDYLZllDQxRNaA4ta+U21fK4AvJ+4dwCkK4S8qQqVpSgsL38fU2oppbms+9fbiauqeE6OSCOAkNikFn5jzfIPnWtYagA9tyTBFfe/wB2ZY+lZVtaBJG9sbyBq6N9wAT22da3rFUIus6OqQnQWhYxtjxKJpp7hTjct8tU/qzfgvUHU43LfLVP6s34L1dd/wCCf5X7ER5Rsy91gTYmwvYcz3BQbGsTdNJqC0NuA08x1v3qdqNbXUIs2UaG+R3foSCfqsuLtpJT3LqibRGURF6ZrGa2S84PqO+9qmKh2yXnB9R33tUxXmXPXNmn1QqG2reG7XREkACWkJJNgBkZzKvlRPH919DWTunnje6RwaCRM9os0Bo0BtyAVtlXhRnJz4aa2MpLJ27W7X0UFLLx5YXh0bm8ISNc6XM0jIGA315X5DtVc/k+0b4xV1D7sgysZmdo1zmZnON/1WnU/rqcUm5vC4yD4NmIN/zk0jh/lzWP0hSTENn4ZqZ1MW5IXNyFkR4Yy3vlGS1gbWIHYSO1WKvRp0pUoZerGW+5dyyRht5ZQM+03whjXhkkFTUU8LxkjghzkMZmMIcOQDngvIPVwXCj2j+DsZ8Ljgqaemme7NHPDkdwn2MoaORDXnM2x7GhXzsxsjTYfG5lMwtD3Z3ZnFxJsAPGOtgBy7z1XzafY+mxBjGVLC4McXNLXlpBIsdW62OmncFtf3Gjq0aXoxp57PLjJjoZDN/EodhMbmkEOnicCDcEFkhBB6WUD8KxilwWGaKoHgbmlmWKNvEha5zhdzzHmALrjMHaEjqFc9bsHSzUUdHI2R0ERBYDM7MMuYNGe9yAHEAdLdF76HZyCKkFI1l4Ax0eR5LrsdfMCTqfKKppXtOlSVPTnEs7pcfZkuLbyQfcbg9LHRumgkMksuVs2YAGJzb2jDQTpqTmv4wIOnIVvR7LDEMZxGC9nl1a+N19BI2a7b9x1B7nK79md39JQSOfStkYXtyuBme5rhe4u0m1x2HmLnqVywrYKkp6uSriY4TSGQucZHEEyOzP8Umw1WSvowqVKkW8yWw07JFJDeDV/B3wTkk8I4ngt/0uFfLwLc82bxOmXRca7ZduH41h1ONXB1E+R1/KkdNd5Hd2DuaFeY2HpPDvDuF/1HzsxtfLlzZL2zZdL/Tz1XXimwVJUVcdXKxxmjMZa4SOAHDdmZ4oNjqrV0jSi/ljhNNv8z+xGhmaxD4mT1He6VpqVuhJGHAg8iCD6DzUL/uZwr/DH+Jm/wCRU9G3tO1Utae+OP8AZM4uRrEisffPsjS0EtO2lj4Yex7nfnHvuQ5oHluNuZ5KuF1NCtGtTVSPDKGsPBtdu+2qZXUMUjXAva1scrb6tkaLG46G2Ydx9Kkq1c3TV0keLUwY9zRI/I8NcQHtsTlcO0X11WyePzuZSTvYbObDK5pHY4McQfrC5G/tFQraYvZ7rwNiMsorTf7tSxtOyiaQZJHNleAfIjbq2/e51iO5p6hUOu2pqXyPL5HOe5xzOc9xLnE8ySdSV1LqrS2VtSUF6lEnl5CnG5b5ap/Vm/BevfsRsjS1FG2SWPM8veL8R40B00a4BTvYnY+lgrY5Io8r2h9jxHnmxwOhcRyJWreXcPhzp4ecNCPKLRUZ2urgcsQNyDmd3aWaPtJ+pZ3EXkQyEGxDHEEdhANiq+c65udT3rmLanl6u4tqSwsHxEUrwbA4ZIGOc27je5zOHaR2FbtSoqayymMdRjtkvOD6jvvapivFSYPFE7Mxtja18xOmnU9y9q82tNTllGxCOlYCIonju8FkFUaWKnqaqZrBK9lPGDkYbWJJI11boPnD0LCFOVR4ijJvBLEUQrd5McdLHUilrnxuEjn5KaxgEeW/GzOAaDmuCCQbHVeaLetEaSSrdS1zIY2seHyQsAkD5GxgRuz2cbuvz5Aq1WtVrOntx69w1InCKKYtvGghFO0RzzTVEbZo6eCMPlyObmDnC9gND2nyT0K66DeXBIypzx1EMtLG6aWnmjDZcjRclozWcOWtx5Q6hR/TVcZ0/wA4GUS9FG67bqGLDW4g5kpic2N4aGtz2kcGtuC7LzcO1Y7Gt6UdKW8Skryx/CDJWQN4b3SsD2sa4vF3WJFh2tPRI29WXC8PoMomqKKf3hRh1K2Smq4XVUroGNmiaxzS3J4zwX6NOcWIvyK54PvDpqiumom8Rk0Tnt/OBoEhYSH8Mhxva17EA217DY7ephvHj9hlEoRRCm3n0jqB1a/iRxCR0Ia9o4j5B+ixrXG5Pp7CTYBdVPvPi4sTKilraQTHLHJUwhrHE2ygkOOUknkR6VP9NV3+XgZRNERFrklGflFfH0ns5feaqfVwflFfH0ns5feaqfXbdGfhYevuzWn1iU7r/lij9r/K5bL7TeY1PsJvw3LWjdf8sUftf5XLZfabzGp9hN+G5eR0v+Ih5L3LKfBp+iIunKC4N2vye32kn3hTzZrzlnod7pUD3a/J7faSfeFPNmvOWeh3ulcvedafqTHrIluKfES+zf7pVfKwcU+Il9m/3Sq+WjacMsq8hTrZ7zaP0H3ioKp1s95tH6D7xU3XUXmRS5MiiIvONgKr9utnJZa8yGglkbw2iKpoKnhVDXAAZZA52U631y6C2uhCtBFdQrOjLUvv9iGslfYdg1e7AJ4KvNLUvimaxrnh0mVw8Rj33sXXvrfkQOxeXE9mKl2zDaRsTjUCOFvDu292zMc4XvbyQTzVlorVdyTykutq9f2I0lXybP1lJV0ldDT+E2ooqSeESNbJGWtFywuNuYHK/J3W6yVT8IVlLX8Wkip2SU8scEdw6okeWWBe8OygdlrA6jpcz5Ed03huKyu3fvz34GkprFd1TvgVnDZUurMkV4TUksDszeIOGXZNBdSTbnZ6onw+gjiic98VRSvkaCLtayN4eTc20JA0Vgosne1G03vht/Xs8hpRCducDmmrsLkijL2Q1DnyuBFmNJisTc/qnl0UX/u3qJZsRnDTBUCs8KopiW+NZ0hLSQT4jvF59tu8G3kUU7ydOKjHs2/XP88A4plM4bu8rThETeGI6qnrHVbIpXNyyDTxSQbC55XPYRpe699fhuKV9XG5ra/D23Zxr4gOCGtAzCKKKzi4663t1tzFros3fzbbaWd8eGfX3GkIiLQMijPyivj6T2cvvNVPq4Pyivj6T2cvvNVPrtujPwsPX3ZrT6xKd1/yxR+1/lctl9pvMan2E34blrRuv+WKP2v8rlsvtN5jU+wm/DcvI6X/ABEPJe5ZT4NP0RF05QXBu1+T2+0k+8KebNecs9DvdKge7X5Pb7ST7wp5s15yz0O90rl7zrT9SY9ZEtxT4iX2b/dKr5WDinxEvs3+6VXy0bThllXkKdbPebR+g+8VBVOtnvNo/QfeKm66i8yKXJkURF5xsBERAEREAREQBERAEREAREQBERAUZ+UV8fSezl95qp9bi4hgdPOQZ4IZS24BlhY8gHmBmBsvJ/Yyh/wVH/CRf7V71r0rChSjTcW8FUoZeTW7df8ALFH7X+Vy2X2m8xqfYTfhuXym2WpI3h8dLSse03a5lNG1zT1Dg24WSliDmlrgC0gggi4IOhBB5iy0728jcVYzSxj9zKMcLBpci26/sZQ/4Kj/AISL/an9jKH/AAVH/CRf7V6v97h/0Zh8JlS7tfk9vtJPvCnmzXnLPQ73SpTTYHTxtyxwQMbzyshY0XPPQCy746KNpu1jAeoYAfrAXk17xVHJpc5CptPJwxT4iX2b/dKr5WU5oIIIBB0IPaF5/g2L/tx/u2/0WvRrKmmsGU4aivVOtnvNo/QfeK9HwbF/24/3bf6LvjjDRZoAA7ALD6glauqixgiENLyckRFrFoREQBERAEREAREQBERAEREAREQBERAEREAREQB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080EE-F026-4FBF-AD7C-9F4C44BD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764704"/>
            <a:ext cx="8100000" cy="533400"/>
          </a:xfrm>
        </p:spPr>
        <p:txBody>
          <a:bodyPr/>
          <a:lstStyle/>
          <a:p>
            <a:r>
              <a:rPr lang="nl-NL" dirty="0" err="1"/>
              <a:t>Brexit</a:t>
            </a:r>
            <a:r>
              <a:rPr lang="nl-NL" dirty="0"/>
              <a:t>!?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EFC495-0635-4896-8F3E-C3992B0F8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09" y="1484784"/>
            <a:ext cx="8100000" cy="5184576"/>
          </a:xfrm>
        </p:spPr>
        <p:txBody>
          <a:bodyPr/>
          <a:lstStyle/>
          <a:p>
            <a:pPr marL="0" indent="0">
              <a:buNone/>
            </a:pPr>
            <a:r>
              <a:rPr lang="nl-NL" b="1" dirty="0" err="1">
                <a:solidFill>
                  <a:schemeClr val="accent1"/>
                </a:solidFill>
              </a:rPr>
              <a:t>Scholarhips</a:t>
            </a:r>
            <a:endParaRPr lang="nl-NL" b="1" dirty="0">
              <a:solidFill>
                <a:schemeClr val="accent1"/>
              </a:solidFill>
            </a:endParaRPr>
          </a:p>
          <a:p>
            <a:r>
              <a:rPr lang="nl-NL" dirty="0">
                <a:solidFill>
                  <a:schemeClr val="accent1"/>
                </a:solidFill>
              </a:rPr>
              <a:t>UK </a:t>
            </a:r>
            <a:r>
              <a:rPr lang="nl-NL" dirty="0" err="1">
                <a:solidFill>
                  <a:schemeClr val="accent1"/>
                </a:solidFill>
              </a:rPr>
              <a:t>internship</a:t>
            </a:r>
            <a:r>
              <a:rPr lang="nl-NL" dirty="0">
                <a:solidFill>
                  <a:schemeClr val="accent1"/>
                </a:solidFill>
              </a:rPr>
              <a:t>/</a:t>
            </a:r>
            <a:r>
              <a:rPr lang="nl-NL" dirty="0" err="1">
                <a:solidFill>
                  <a:schemeClr val="accent1"/>
                </a:solidFill>
              </a:rPr>
              <a:t>study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u="sng" dirty="0">
                <a:solidFill>
                  <a:schemeClr val="accent1"/>
                </a:solidFill>
              </a:rPr>
              <a:t>up </a:t>
            </a:r>
            <a:r>
              <a:rPr lang="nl-NL" u="sng" dirty="0" err="1">
                <a:solidFill>
                  <a:schemeClr val="accent1"/>
                </a:solidFill>
              </a:rPr>
              <a:t>to</a:t>
            </a:r>
            <a:r>
              <a:rPr lang="nl-NL" u="sng" dirty="0">
                <a:solidFill>
                  <a:schemeClr val="accent1"/>
                </a:solidFill>
              </a:rPr>
              <a:t> May 2023</a:t>
            </a:r>
            <a:r>
              <a:rPr lang="nl-NL" dirty="0">
                <a:solidFill>
                  <a:schemeClr val="accent1"/>
                </a:solidFill>
              </a:rPr>
              <a:t>: Erasmus+ </a:t>
            </a:r>
            <a:r>
              <a:rPr lang="nl-NL" dirty="0" err="1">
                <a:solidFill>
                  <a:schemeClr val="accent1"/>
                </a:solidFill>
              </a:rPr>
              <a:t>scholarship</a:t>
            </a:r>
            <a:endParaRPr lang="nl-NL" sz="800" dirty="0">
              <a:solidFill>
                <a:schemeClr val="accent1"/>
              </a:solidFill>
            </a:endParaRPr>
          </a:p>
          <a:p>
            <a:r>
              <a:rPr lang="nl-NL" dirty="0">
                <a:solidFill>
                  <a:schemeClr val="accent1"/>
                </a:solidFill>
              </a:rPr>
              <a:t>UK </a:t>
            </a:r>
            <a:r>
              <a:rPr lang="nl-NL" dirty="0" err="1">
                <a:solidFill>
                  <a:schemeClr val="accent1"/>
                </a:solidFill>
              </a:rPr>
              <a:t>internship</a:t>
            </a:r>
            <a:r>
              <a:rPr lang="nl-NL" dirty="0">
                <a:solidFill>
                  <a:schemeClr val="accent1"/>
                </a:solidFill>
              </a:rPr>
              <a:t>/</a:t>
            </a:r>
            <a:r>
              <a:rPr lang="nl-NL" dirty="0" err="1">
                <a:solidFill>
                  <a:schemeClr val="accent1"/>
                </a:solidFill>
              </a:rPr>
              <a:t>study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u="sng" dirty="0" err="1">
                <a:solidFill>
                  <a:schemeClr val="accent1"/>
                </a:solidFill>
              </a:rPr>
              <a:t>after</a:t>
            </a:r>
            <a:r>
              <a:rPr lang="nl-NL" u="sng" dirty="0">
                <a:solidFill>
                  <a:schemeClr val="accent1"/>
                </a:solidFill>
              </a:rPr>
              <a:t> May 2023</a:t>
            </a:r>
            <a:r>
              <a:rPr lang="nl-NL" dirty="0">
                <a:solidFill>
                  <a:schemeClr val="accent1"/>
                </a:solidFill>
              </a:rPr>
              <a:t>: ITG </a:t>
            </a:r>
            <a:r>
              <a:rPr lang="nl-NL" dirty="0" err="1">
                <a:solidFill>
                  <a:schemeClr val="accent1"/>
                </a:solidFill>
              </a:rPr>
              <a:t>scholarship</a:t>
            </a:r>
            <a:r>
              <a:rPr lang="nl-NL" dirty="0">
                <a:solidFill>
                  <a:schemeClr val="accent1"/>
                </a:solidFill>
              </a:rPr>
              <a:t> &amp; Radboudumc Studentbudget</a:t>
            </a:r>
            <a:endParaRPr lang="nl-NL" sz="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chemeClr val="accent1"/>
                </a:solidFill>
              </a:rPr>
              <a:t>Visa</a:t>
            </a:r>
          </a:p>
          <a:p>
            <a:r>
              <a:rPr lang="nl-NL" dirty="0">
                <a:solidFill>
                  <a:schemeClr val="accent1"/>
                </a:solidFill>
              </a:rPr>
              <a:t>UK </a:t>
            </a:r>
            <a:r>
              <a:rPr lang="nl-NL" dirty="0" err="1">
                <a:solidFill>
                  <a:schemeClr val="accent1"/>
                </a:solidFill>
              </a:rPr>
              <a:t>study</a:t>
            </a:r>
            <a:r>
              <a:rPr lang="nl-NL" dirty="0">
                <a:solidFill>
                  <a:schemeClr val="accent1"/>
                </a:solidFill>
              </a:rPr>
              <a:t> = </a:t>
            </a:r>
            <a:r>
              <a:rPr lang="nl-NL" dirty="0" err="1">
                <a:solidFill>
                  <a:schemeClr val="accent1"/>
                </a:solidFill>
                <a:hlinkClick r:id="rId2"/>
              </a:rPr>
              <a:t>Study</a:t>
            </a:r>
            <a:r>
              <a:rPr lang="nl-NL" dirty="0">
                <a:solidFill>
                  <a:schemeClr val="accent1"/>
                </a:solidFill>
                <a:hlinkClick r:id="rId2"/>
              </a:rPr>
              <a:t> visa</a:t>
            </a:r>
            <a:endParaRPr lang="nl-NL" sz="800" dirty="0">
              <a:solidFill>
                <a:schemeClr val="accent1"/>
              </a:solidFill>
            </a:endParaRPr>
          </a:p>
          <a:p>
            <a:endParaRPr lang="nl-NL" sz="800" dirty="0">
              <a:solidFill>
                <a:schemeClr val="accent1"/>
              </a:solidFill>
            </a:endParaRPr>
          </a:p>
          <a:p>
            <a:pPr marL="322263" lvl="1" indent="-322263">
              <a:buClr>
                <a:schemeClr val="tx2"/>
              </a:buClr>
            </a:pPr>
            <a:r>
              <a:rPr lang="nl-NL" dirty="0">
                <a:solidFill>
                  <a:schemeClr val="accent1"/>
                </a:solidFill>
              </a:rPr>
              <a:t>UK </a:t>
            </a:r>
            <a:r>
              <a:rPr lang="nl-NL" dirty="0" err="1">
                <a:solidFill>
                  <a:schemeClr val="accent1"/>
                </a:solidFill>
              </a:rPr>
              <a:t>internship</a:t>
            </a:r>
            <a:r>
              <a:rPr lang="nl-NL" dirty="0">
                <a:solidFill>
                  <a:schemeClr val="accent1"/>
                </a:solidFill>
              </a:rPr>
              <a:t> = </a:t>
            </a:r>
            <a:r>
              <a:rPr lang="nl-NL" dirty="0">
                <a:solidFill>
                  <a:schemeClr val="accent1"/>
                </a:solidFill>
                <a:hlinkClick r:id="rId3"/>
              </a:rPr>
              <a:t>T5 visa</a:t>
            </a:r>
            <a:endParaRPr lang="nl-NL" dirty="0">
              <a:solidFill>
                <a:schemeClr val="accent1"/>
              </a:solidFill>
            </a:endParaRPr>
          </a:p>
          <a:p>
            <a:pPr marL="644526" lvl="2" indent="-322263"/>
            <a:r>
              <a:rPr lang="nl-NL" dirty="0" err="1">
                <a:solidFill>
                  <a:schemeClr val="accent1"/>
                </a:solidFill>
              </a:rPr>
              <a:t>Apply</a:t>
            </a:r>
            <a:r>
              <a:rPr lang="nl-NL" dirty="0">
                <a:solidFill>
                  <a:schemeClr val="accent1"/>
                </a:solidFill>
              </a:rPr>
              <a:t> for </a:t>
            </a:r>
            <a:r>
              <a:rPr lang="nl-NL" dirty="0" err="1">
                <a:solidFill>
                  <a:schemeClr val="accent1"/>
                </a:solidFill>
              </a:rPr>
              <a:t>CoS</a:t>
            </a:r>
            <a:r>
              <a:rPr lang="nl-NL" dirty="0">
                <a:solidFill>
                  <a:schemeClr val="accent1"/>
                </a:solidFill>
              </a:rPr>
              <a:t>* </a:t>
            </a:r>
            <a:r>
              <a:rPr lang="nl-NL" dirty="0" err="1">
                <a:solidFill>
                  <a:schemeClr val="accent1"/>
                </a:solidFill>
              </a:rPr>
              <a:t>number</a:t>
            </a:r>
            <a:r>
              <a:rPr lang="nl-NL" dirty="0">
                <a:solidFill>
                  <a:schemeClr val="accent1"/>
                </a:solidFill>
              </a:rPr>
              <a:t> @ British Council via </a:t>
            </a:r>
            <a:r>
              <a:rPr lang="nl-NL" dirty="0" err="1">
                <a:solidFill>
                  <a:schemeClr val="accent1"/>
                </a:solidFill>
              </a:rPr>
              <a:t>faculty</a:t>
            </a:r>
            <a:r>
              <a:rPr lang="nl-NL" dirty="0">
                <a:solidFill>
                  <a:schemeClr val="accent1"/>
                </a:solidFill>
              </a:rPr>
              <a:t> Erasmus </a:t>
            </a:r>
            <a:r>
              <a:rPr lang="nl-NL" dirty="0" err="1">
                <a:solidFill>
                  <a:schemeClr val="accent1"/>
                </a:solidFill>
              </a:rPr>
              <a:t>coordinator</a:t>
            </a:r>
            <a:r>
              <a:rPr lang="nl-NL" dirty="0">
                <a:solidFill>
                  <a:schemeClr val="accent1"/>
                </a:solidFill>
              </a:rPr>
              <a:t> (minimum of 10 weeks </a:t>
            </a:r>
            <a:r>
              <a:rPr lang="nl-NL" dirty="0" err="1">
                <a:solidFill>
                  <a:schemeClr val="accent1"/>
                </a:solidFill>
              </a:rPr>
              <a:t>before</a:t>
            </a:r>
            <a:r>
              <a:rPr lang="nl-NL" dirty="0">
                <a:solidFill>
                  <a:schemeClr val="accent1"/>
                </a:solidFill>
              </a:rPr>
              <a:t> startdate </a:t>
            </a:r>
            <a:r>
              <a:rPr lang="nl-NL" dirty="0" err="1">
                <a:solidFill>
                  <a:schemeClr val="accent1"/>
                </a:solidFill>
              </a:rPr>
              <a:t>internship</a:t>
            </a:r>
            <a:r>
              <a:rPr lang="nl-NL" dirty="0">
                <a:solidFill>
                  <a:schemeClr val="accent1"/>
                </a:solidFill>
              </a:rPr>
              <a:t>) </a:t>
            </a:r>
          </a:p>
          <a:p>
            <a:pPr marL="644526" lvl="2" indent="-322263"/>
            <a:r>
              <a:rPr lang="nl-NL" dirty="0" err="1">
                <a:solidFill>
                  <a:schemeClr val="accent1"/>
                </a:solidFill>
              </a:rPr>
              <a:t>With</a:t>
            </a:r>
            <a:r>
              <a:rPr lang="nl-NL" dirty="0">
                <a:solidFill>
                  <a:schemeClr val="accent1"/>
                </a:solidFill>
              </a:rPr>
              <a:t> the </a:t>
            </a:r>
            <a:r>
              <a:rPr lang="nl-NL" dirty="0" err="1">
                <a:solidFill>
                  <a:schemeClr val="accent1"/>
                </a:solidFill>
              </a:rPr>
              <a:t>CoS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number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you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then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can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apply</a:t>
            </a:r>
            <a:r>
              <a:rPr lang="nl-NL" dirty="0">
                <a:solidFill>
                  <a:schemeClr val="accent1"/>
                </a:solidFill>
              </a:rPr>
              <a:t> for the T5 visa</a:t>
            </a:r>
          </a:p>
          <a:p>
            <a:pPr marL="644526" lvl="2" indent="-322263"/>
            <a:r>
              <a:rPr lang="nl-NL" dirty="0" err="1">
                <a:solidFill>
                  <a:schemeClr val="accent1"/>
                </a:solidFill>
              </a:rPr>
              <a:t>Whole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process</a:t>
            </a:r>
            <a:r>
              <a:rPr lang="nl-NL" dirty="0">
                <a:solidFill>
                  <a:schemeClr val="accent1"/>
                </a:solidFill>
              </a:rPr>
              <a:t> takes </a:t>
            </a:r>
            <a:r>
              <a:rPr lang="nl-NL" dirty="0" err="1">
                <a:solidFill>
                  <a:schemeClr val="accent1"/>
                </a:solidFill>
              </a:rPr>
              <a:t>about</a:t>
            </a:r>
            <a:r>
              <a:rPr lang="nl-NL" dirty="0">
                <a:solidFill>
                  <a:schemeClr val="accent1"/>
                </a:solidFill>
              </a:rPr>
              <a:t> 3 </a:t>
            </a:r>
            <a:r>
              <a:rPr lang="nl-NL" dirty="0" err="1">
                <a:solidFill>
                  <a:schemeClr val="accent1"/>
                </a:solidFill>
              </a:rPr>
              <a:t>months</a:t>
            </a:r>
            <a:r>
              <a:rPr lang="nl-NL" dirty="0">
                <a:solidFill>
                  <a:schemeClr val="accent1"/>
                </a:solidFill>
              </a:rPr>
              <a:t> or more</a:t>
            </a:r>
          </a:p>
          <a:p>
            <a:pPr marL="322262" lvl="1" indent="0" algn="ctr">
              <a:buNone/>
            </a:pPr>
            <a:br>
              <a:rPr lang="nl-NL" b="1" dirty="0">
                <a:solidFill>
                  <a:srgbClr val="FF0000"/>
                </a:solidFill>
              </a:rPr>
            </a:br>
            <a:r>
              <a:rPr lang="nl-NL" b="1" dirty="0">
                <a:solidFill>
                  <a:srgbClr val="FF0000"/>
                </a:solidFill>
              </a:rPr>
              <a:t>KEEP AN EYE ON THE </a:t>
            </a:r>
            <a:r>
              <a:rPr lang="nl-NL" b="1" dirty="0">
                <a:solidFill>
                  <a:srgbClr val="FF0000"/>
                </a:solidFill>
                <a:hlinkClick r:id="rId4"/>
              </a:rPr>
              <a:t>RU WEBSITE </a:t>
            </a:r>
            <a:r>
              <a:rPr lang="nl-NL" b="1" dirty="0">
                <a:solidFill>
                  <a:srgbClr val="FF0000"/>
                </a:solidFill>
              </a:rPr>
              <a:t>FOR UPDATES ON BREXIT!</a:t>
            </a:r>
          </a:p>
          <a:p>
            <a:pPr marL="322262" lvl="1" indent="0">
              <a:buNone/>
            </a:pPr>
            <a:r>
              <a:rPr lang="nl-NL" sz="1600" dirty="0">
                <a:solidFill>
                  <a:schemeClr val="accent1"/>
                </a:solidFill>
              </a:rPr>
              <a:t>* </a:t>
            </a:r>
            <a:r>
              <a:rPr lang="nl-NL" sz="1600" dirty="0" err="1">
                <a:solidFill>
                  <a:schemeClr val="accent1"/>
                </a:solidFill>
              </a:rPr>
              <a:t>Certificate</a:t>
            </a:r>
            <a:r>
              <a:rPr lang="nl-NL" sz="1600" dirty="0">
                <a:solidFill>
                  <a:schemeClr val="accent1"/>
                </a:solidFill>
              </a:rPr>
              <a:t> of </a:t>
            </a:r>
            <a:r>
              <a:rPr lang="nl-NL" sz="1600" dirty="0" err="1">
                <a:solidFill>
                  <a:schemeClr val="accent1"/>
                </a:solidFill>
              </a:rPr>
              <a:t>Sponsorship</a:t>
            </a:r>
            <a:r>
              <a:rPr lang="nl-NL" sz="1600" dirty="0">
                <a:solidFill>
                  <a:schemeClr val="accent1"/>
                </a:solidFill>
              </a:rPr>
              <a:t> </a:t>
            </a:r>
          </a:p>
          <a:p>
            <a:pPr marL="322262" lvl="1" indent="0" algn="ctr">
              <a:buNone/>
            </a:pPr>
            <a:endParaRPr lang="nl-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15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0D115-9DC2-433F-8E6A-FAC01376B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764704"/>
            <a:ext cx="8100000" cy="533400"/>
          </a:xfrm>
        </p:spPr>
        <p:txBody>
          <a:bodyPr/>
          <a:lstStyle/>
          <a:p>
            <a:r>
              <a:rPr lang="nl-NL" dirty="0"/>
              <a:t>COVID-19 </a:t>
            </a:r>
            <a:r>
              <a:rPr lang="nl-NL" dirty="0" err="1"/>
              <a:t>internship</a:t>
            </a:r>
            <a:r>
              <a:rPr lang="nl-NL" dirty="0"/>
              <a:t> </a:t>
            </a:r>
            <a:r>
              <a:rPr lang="nl-NL"/>
              <a:t>abroad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28CD62-16B3-4E0C-A469-3D9326FC5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412776"/>
            <a:ext cx="8100000" cy="518457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Current situation </a:t>
            </a:r>
            <a:r>
              <a:rPr lang="en-US" b="1" dirty="0" err="1">
                <a:solidFill>
                  <a:schemeClr val="accent1"/>
                </a:solidFill>
              </a:rPr>
              <a:t>d.d.</a:t>
            </a:r>
            <a:r>
              <a:rPr lang="en-US" b="1" dirty="0">
                <a:solidFill>
                  <a:schemeClr val="accent1"/>
                </a:solidFill>
              </a:rPr>
              <a:t> 12 October 2021</a:t>
            </a: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chemeClr val="accent1"/>
                </a:solidFill>
              </a:rPr>
              <a:t>Internship is approved (with scholarships):</a:t>
            </a:r>
          </a:p>
          <a:p>
            <a:r>
              <a:rPr lang="en-US" dirty="0">
                <a:solidFill>
                  <a:schemeClr val="accent1"/>
                </a:solidFill>
              </a:rPr>
              <a:t>code green or yellow</a:t>
            </a:r>
          </a:p>
          <a:p>
            <a:pPr>
              <a:lnSpc>
                <a:spcPct val="100000"/>
              </a:lnSpc>
            </a:pPr>
            <a:r>
              <a:rPr lang="nl-NL" dirty="0" err="1">
                <a:solidFill>
                  <a:schemeClr val="accent1"/>
                </a:solidFill>
              </a:rPr>
              <a:t>You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can</a:t>
            </a:r>
            <a:r>
              <a:rPr lang="nl-NL" dirty="0">
                <a:solidFill>
                  <a:schemeClr val="accent1"/>
                </a:solidFill>
              </a:rPr>
              <a:t> do </a:t>
            </a:r>
            <a:r>
              <a:rPr lang="en-US" dirty="0">
                <a:solidFill>
                  <a:schemeClr val="accent1"/>
                </a:solidFill>
              </a:rPr>
              <a:t>your internship physically and on site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chemeClr val="accent1"/>
                </a:solidFill>
              </a:rPr>
              <a:t>At your own risk (no scholarship):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/>
                </a:solidFill>
              </a:rPr>
              <a:t>The code is orange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/>
                </a:solidFill>
              </a:rPr>
              <a:t>You have approval of your internship plan from the BoE before the start of your internship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Check RU website “</a:t>
            </a:r>
            <a:r>
              <a:rPr lang="en-US" b="1" dirty="0">
                <a:solidFill>
                  <a:srgbClr val="FF0000"/>
                </a:solidFill>
                <a:hlinkClick r:id="rId2"/>
              </a:rPr>
              <a:t>Coronavirus &amp; your exchange period</a:t>
            </a:r>
            <a:r>
              <a:rPr lang="en-US" b="1" dirty="0">
                <a:solidFill>
                  <a:srgbClr val="FF0000"/>
                </a:solidFill>
              </a:rPr>
              <a:t>” for updates!</a:t>
            </a: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Changes are expected soon…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20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Questions</a:t>
            </a:r>
            <a:endParaRPr lang="nl-NL" dirty="0"/>
          </a:p>
        </p:txBody>
      </p:sp>
      <p:pic>
        <p:nvPicPr>
          <p:cNvPr id="4" name="Picture 2" descr="http://www.projectappleseed.org/question-mar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4438" y="1537744"/>
            <a:ext cx="3575124" cy="357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AE449F7-D9D8-894A-B708-1E7EA76934EC}"/>
              </a:ext>
            </a:extLst>
          </p:cNvPr>
          <p:cNvSpPr txBox="1"/>
          <p:nvPr/>
        </p:nvSpPr>
        <p:spPr>
          <a:xfrm>
            <a:off x="522000" y="5530490"/>
            <a:ext cx="81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hlinkClick r:id="rId3"/>
              </a:rPr>
              <a:t>www.radboudumc.nl/internationaloffice </a:t>
            </a:r>
          </a:p>
          <a:p>
            <a:pPr algn="ctr"/>
            <a:endParaRPr lang="nl-NL" dirty="0">
              <a:hlinkClick r:id="rId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Radboudumc International Office</a:t>
            </a:r>
            <a:br>
              <a:rPr lang="nl-NL" dirty="0"/>
            </a:br>
            <a:r>
              <a:rPr lang="nl-NL" sz="3200" b="0" dirty="0"/>
              <a:t>Contact Information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8899" y="1887896"/>
            <a:ext cx="8208912" cy="4422677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C00000"/>
              </a:buClr>
              <a:buFontTx/>
              <a:buNone/>
            </a:pPr>
            <a:br>
              <a:rPr lang="en-GB" sz="800" b="1" dirty="0">
                <a:solidFill>
                  <a:srgbClr val="1E63A8"/>
                </a:solidFill>
              </a:rPr>
            </a:br>
            <a:endParaRPr lang="en-GB" sz="800" b="1" dirty="0">
              <a:solidFill>
                <a:srgbClr val="1E63A8"/>
              </a:solidFill>
            </a:endParaRPr>
          </a:p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accent1"/>
                </a:solidFill>
              </a:rPr>
              <a:t>Location: </a:t>
            </a:r>
            <a:r>
              <a:rPr lang="en-GB" dirty="0">
                <a:solidFill>
                  <a:schemeClr val="accent1"/>
                </a:solidFill>
              </a:rPr>
              <a:t>First floor of the Study </a:t>
            </a:r>
            <a:r>
              <a:rPr lang="en-GB" dirty="0" err="1">
                <a:solidFill>
                  <a:schemeClr val="accent1"/>
                </a:solidFill>
              </a:rPr>
              <a:t>Center</a:t>
            </a:r>
            <a:r>
              <a:rPr lang="en-GB" dirty="0">
                <a:solidFill>
                  <a:schemeClr val="accent1"/>
                </a:solidFill>
              </a:rPr>
              <a:t> @ </a:t>
            </a:r>
            <a:r>
              <a:rPr lang="en-GB" dirty="0" err="1">
                <a:solidFill>
                  <a:schemeClr val="accent1"/>
                </a:solidFill>
              </a:rPr>
              <a:t>StIP</a:t>
            </a:r>
            <a:r>
              <a:rPr lang="en-GB" dirty="0">
                <a:solidFill>
                  <a:schemeClr val="accent1"/>
                </a:solidFill>
              </a:rPr>
              <a:t> (Student Information Point)</a:t>
            </a:r>
            <a:endParaRPr lang="en-GB" b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en-GB" dirty="0">
                <a:solidFill>
                  <a:schemeClr val="accent1"/>
                </a:solidFill>
              </a:rPr>
              <a:t>	Route 84</a:t>
            </a:r>
            <a:endParaRPr lang="en-GB" sz="8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endParaRPr lang="en-GB" sz="800" b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endParaRPr lang="en-GB" sz="8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accent1"/>
                </a:solidFill>
              </a:rPr>
              <a:t>Half-hour appointments</a:t>
            </a:r>
            <a:r>
              <a:rPr lang="en-GB" dirty="0">
                <a:solidFill>
                  <a:schemeClr val="accent1"/>
                </a:solidFill>
              </a:rPr>
              <a:t> via </a:t>
            </a:r>
            <a:r>
              <a:rPr lang="en-GB" dirty="0" err="1">
                <a:solidFill>
                  <a:schemeClr val="accent1"/>
                </a:solidFill>
              </a:rPr>
              <a:t>YouCanBookMe</a:t>
            </a:r>
            <a:r>
              <a:rPr lang="en-GB" dirty="0">
                <a:solidFill>
                  <a:schemeClr val="accent1"/>
                </a:solidFill>
              </a:rPr>
              <a:t> (YCBM)or </a:t>
            </a:r>
            <a:r>
              <a:rPr lang="en-GB" dirty="0" err="1">
                <a:solidFill>
                  <a:schemeClr val="accent1"/>
                </a:solidFill>
              </a:rPr>
              <a:t>StiP</a:t>
            </a:r>
            <a:endParaRPr lang="en-GB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endParaRPr lang="en-GB" sz="800" dirty="0">
              <a:solidFill>
                <a:schemeClr val="accent1"/>
              </a:solidFill>
            </a:endParaRPr>
          </a:p>
          <a:p>
            <a:pPr lvl="1">
              <a:lnSpc>
                <a:spcPct val="100000"/>
              </a:lnSpc>
              <a:buNone/>
            </a:pPr>
            <a:endParaRPr lang="en-GB" sz="8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accent1"/>
                </a:solidFill>
              </a:rPr>
              <a:t>Telephone ‘walk-in’ hours: </a:t>
            </a:r>
            <a:r>
              <a:rPr lang="en-GB" dirty="0">
                <a:solidFill>
                  <a:schemeClr val="accent1"/>
                </a:solidFill>
              </a:rPr>
              <a:t>Wednesdays 12:30 - 13:00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olidFill>
                  <a:schemeClr val="accent1"/>
                </a:solidFill>
              </a:rPr>
              <a:t>      </a:t>
            </a:r>
            <a:r>
              <a:rPr lang="nl-NL" dirty="0">
                <a:solidFill>
                  <a:schemeClr val="accent1"/>
                </a:solidFill>
              </a:rPr>
              <a:t>T +31 (0)24 361 50 65 / 66 (via </a:t>
            </a:r>
            <a:r>
              <a:rPr lang="nl-NL" dirty="0" err="1">
                <a:solidFill>
                  <a:schemeClr val="accent1"/>
                </a:solidFill>
              </a:rPr>
              <a:t>StIP</a:t>
            </a:r>
            <a:r>
              <a:rPr lang="nl-NL" dirty="0">
                <a:solidFill>
                  <a:schemeClr val="accent1"/>
                </a:solidFill>
              </a:rPr>
              <a:t>),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dirty="0">
                <a:solidFill>
                  <a:schemeClr val="accent1"/>
                </a:solidFill>
              </a:rPr>
              <a:t>      </a:t>
            </a:r>
            <a:r>
              <a:rPr lang="en-GB" dirty="0">
                <a:solidFill>
                  <a:schemeClr val="accent1"/>
                </a:solidFill>
              </a:rPr>
              <a:t>for short questions (≤10 minutes)</a:t>
            </a:r>
            <a:br>
              <a:rPr lang="en-GB" dirty="0">
                <a:solidFill>
                  <a:schemeClr val="accent1"/>
                </a:solidFill>
              </a:rPr>
            </a:br>
            <a:endParaRPr lang="en-GB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 err="1">
                <a:solidFill>
                  <a:schemeClr val="accent1"/>
                </a:solidFill>
              </a:rPr>
              <a:t>TopDesk</a:t>
            </a:r>
            <a:r>
              <a:rPr lang="en-GB" b="1" dirty="0">
                <a:solidFill>
                  <a:schemeClr val="accent1"/>
                </a:solidFill>
              </a:rPr>
              <a:t>: 	</a:t>
            </a:r>
            <a:r>
              <a:rPr lang="nl-NL" u="sng" dirty="0">
                <a:hlinkClick r:id="rId2"/>
              </a:rPr>
              <a:t>https://radboudumc.topdesk.net/</a:t>
            </a:r>
            <a:endParaRPr lang="nl-NL" u="sng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chemeClr val="accent1"/>
                </a:solidFill>
              </a:rPr>
              <a:t>E-mail:</a:t>
            </a:r>
            <a:r>
              <a:rPr lang="en-GB" b="1" dirty="0">
                <a:solidFill>
                  <a:srgbClr val="1E63A8"/>
                </a:solidFill>
              </a:rPr>
              <a:t> 		</a:t>
            </a:r>
            <a:r>
              <a:rPr lang="en-GB" dirty="0">
                <a:solidFill>
                  <a:srgbClr val="1E63A8"/>
                </a:solidFill>
                <a:hlinkClick r:id="rId3"/>
              </a:rPr>
              <a:t>internationalofficestudents@Radboudumc.nl</a:t>
            </a:r>
            <a:r>
              <a:rPr lang="en-GB" dirty="0">
                <a:solidFill>
                  <a:srgbClr val="1E63A8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b="1" dirty="0">
                <a:solidFill>
                  <a:schemeClr val="accent1"/>
                </a:solidFill>
              </a:rPr>
              <a:t>YCBM:</a:t>
            </a:r>
            <a:r>
              <a:rPr lang="nl-NL" b="1" dirty="0"/>
              <a:t>		</a:t>
            </a:r>
            <a:r>
              <a:rPr lang="nl-NL" u="sng" dirty="0">
                <a:hlinkClick r:id="rId4"/>
              </a:rPr>
              <a:t>https://rufmwinternationaloffice.youcanbook.me/</a:t>
            </a:r>
            <a:endParaRPr lang="nl-NL" b="1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chemeClr val="accent1"/>
                </a:solidFill>
              </a:rPr>
              <a:t>Website: 	</a:t>
            </a:r>
            <a:r>
              <a:rPr lang="en-GB" dirty="0">
                <a:solidFill>
                  <a:srgbClr val="1E63A8"/>
                </a:solidFill>
                <a:hlinkClick r:id="rId5"/>
              </a:rPr>
              <a:t>www.radboudumc.nl/internationaloffice</a:t>
            </a:r>
            <a:r>
              <a:rPr lang="en-GB" dirty="0">
                <a:solidFill>
                  <a:srgbClr val="1E63A8"/>
                </a:solidFill>
              </a:rPr>
              <a:t> </a:t>
            </a:r>
            <a:r>
              <a:rPr lang="en-GB" dirty="0">
                <a:solidFill>
                  <a:schemeClr val="accent1"/>
                </a:solidFill>
              </a:rPr>
              <a:t>(click on English)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522000" y="688206"/>
            <a:ext cx="8100000" cy="533400"/>
          </a:xfrm>
        </p:spPr>
        <p:txBody>
          <a:bodyPr/>
          <a:lstStyle/>
          <a:p>
            <a:pPr eaLnBrk="1" hangingPunct="1"/>
            <a:r>
              <a:rPr lang="nl-NL" dirty="0"/>
              <a:t>Options </a:t>
            </a:r>
            <a:r>
              <a:rPr lang="nl-NL" dirty="0" err="1"/>
              <a:t>abroad</a:t>
            </a:r>
            <a:r>
              <a:rPr lang="nl-NL" dirty="0"/>
              <a:t> BMS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>
          <a:xfrm>
            <a:off x="521510" y="1196752"/>
            <a:ext cx="8100000" cy="4948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180000"/>
              <a:buFont typeface="Arial" charset="0"/>
              <a:buNone/>
              <a:defRPr/>
            </a:pPr>
            <a:endParaRPr lang="nl-NL" sz="800" b="1" dirty="0">
              <a:solidFill>
                <a:srgbClr val="1E63A8"/>
              </a:solidFill>
            </a:endParaRPr>
          </a:p>
          <a:p>
            <a:pPr marL="0" indent="0">
              <a:lnSpc>
                <a:spcPct val="100000"/>
              </a:lnSpc>
              <a:buSzPct val="180000"/>
              <a:buNone/>
              <a:defRPr/>
            </a:pPr>
            <a:r>
              <a:rPr lang="nl-NL" b="1" dirty="0" err="1">
                <a:solidFill>
                  <a:schemeClr val="accent1"/>
                </a:solidFill>
              </a:rPr>
              <a:t>Internships</a:t>
            </a:r>
            <a:r>
              <a:rPr lang="nl-NL" b="1" dirty="0">
                <a:solidFill>
                  <a:schemeClr val="accent1"/>
                </a:solidFill>
              </a:rPr>
              <a:t>: </a:t>
            </a:r>
          </a:p>
          <a:p>
            <a:pPr>
              <a:lnSpc>
                <a:spcPct val="150000"/>
              </a:lnSpc>
              <a:buSzPct val="180000"/>
              <a:defRPr/>
            </a:pPr>
            <a:r>
              <a:rPr lang="nl-NL" dirty="0" err="1">
                <a:solidFill>
                  <a:schemeClr val="accent1"/>
                </a:solidFill>
              </a:rPr>
              <a:t>All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internships</a:t>
            </a:r>
            <a:r>
              <a:rPr lang="nl-NL" dirty="0">
                <a:solidFill>
                  <a:schemeClr val="accent1"/>
                </a:solidFill>
              </a:rPr>
              <a:t> (</a:t>
            </a:r>
            <a:r>
              <a:rPr lang="nl-NL" dirty="0" err="1">
                <a:solidFill>
                  <a:schemeClr val="accent1"/>
                </a:solidFill>
              </a:rPr>
              <a:t>see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>
                <a:solidFill>
                  <a:schemeClr val="accent1"/>
                </a:solidFill>
                <a:hlinkClick r:id="rId3"/>
              </a:rPr>
              <a:t>Guide Research </a:t>
            </a:r>
            <a:r>
              <a:rPr lang="nl-NL" dirty="0" err="1">
                <a:solidFill>
                  <a:schemeClr val="accent1"/>
                </a:solidFill>
                <a:hlinkClick r:id="rId3"/>
              </a:rPr>
              <a:t>Internships</a:t>
            </a:r>
            <a:r>
              <a:rPr lang="nl-NL" dirty="0">
                <a:solidFill>
                  <a:schemeClr val="accent1"/>
                </a:solidFill>
              </a:rPr>
              <a:t>)</a:t>
            </a:r>
            <a:endParaRPr lang="nl-NL" sz="1800" i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  <a:buNone/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 marL="0" indent="0" eaLnBrk="1" hangingPunct="1">
              <a:lnSpc>
                <a:spcPct val="90000"/>
              </a:lnSpc>
              <a:buSzPct val="180000"/>
              <a:buNone/>
              <a:defRPr/>
            </a:pPr>
            <a:r>
              <a:rPr lang="nl-NL" b="1" dirty="0" err="1">
                <a:solidFill>
                  <a:schemeClr val="accent1"/>
                </a:solidFill>
              </a:rPr>
              <a:t>Electives</a:t>
            </a:r>
            <a:r>
              <a:rPr lang="nl-NL" b="1" dirty="0">
                <a:solidFill>
                  <a:schemeClr val="accent1"/>
                </a:solidFill>
              </a:rPr>
              <a:t>:</a:t>
            </a:r>
          </a:p>
          <a:p>
            <a:pPr>
              <a:lnSpc>
                <a:spcPct val="150000"/>
              </a:lnSpc>
              <a:buSzPct val="180000"/>
              <a:defRPr/>
            </a:pPr>
            <a:r>
              <a:rPr lang="nl-NL" dirty="0">
                <a:solidFill>
                  <a:schemeClr val="accent1"/>
                </a:solidFill>
              </a:rPr>
              <a:t>Total </a:t>
            </a:r>
            <a:r>
              <a:rPr lang="nl-NL" dirty="0" err="1">
                <a:solidFill>
                  <a:schemeClr val="accent1"/>
                </a:solidFill>
              </a:rPr>
              <a:t>number</a:t>
            </a:r>
            <a:r>
              <a:rPr lang="nl-NL" dirty="0">
                <a:solidFill>
                  <a:schemeClr val="accent1"/>
                </a:solidFill>
              </a:rPr>
              <a:t> of </a:t>
            </a:r>
            <a:r>
              <a:rPr lang="nl-NL" dirty="0" err="1">
                <a:solidFill>
                  <a:schemeClr val="accent1"/>
                </a:solidFill>
              </a:rPr>
              <a:t>available</a:t>
            </a:r>
            <a:r>
              <a:rPr lang="nl-NL" dirty="0">
                <a:solidFill>
                  <a:schemeClr val="accent1"/>
                </a:solidFill>
              </a:rPr>
              <a:t> European </a:t>
            </a:r>
            <a:r>
              <a:rPr lang="nl-NL" dirty="0" err="1">
                <a:solidFill>
                  <a:schemeClr val="accent1"/>
                </a:solidFill>
              </a:rPr>
              <a:t>Credits</a:t>
            </a:r>
            <a:r>
              <a:rPr lang="nl-NL" dirty="0">
                <a:solidFill>
                  <a:schemeClr val="accent1"/>
                </a:solidFill>
              </a:rPr>
              <a:t> (EC) </a:t>
            </a:r>
            <a:r>
              <a:rPr lang="nl-NL" dirty="0" err="1">
                <a:solidFill>
                  <a:schemeClr val="accent1"/>
                </a:solidFill>
              </a:rPr>
              <a:t>depends</a:t>
            </a:r>
            <a:r>
              <a:rPr lang="nl-NL" dirty="0">
                <a:solidFill>
                  <a:schemeClr val="accent1"/>
                </a:solidFill>
              </a:rPr>
              <a:t> on </a:t>
            </a:r>
            <a:r>
              <a:rPr lang="nl-NL" dirty="0" err="1">
                <a:solidFill>
                  <a:schemeClr val="accent1"/>
                </a:solidFill>
              </a:rPr>
              <a:t>your</a:t>
            </a:r>
            <a:r>
              <a:rPr lang="nl-NL" dirty="0">
                <a:solidFill>
                  <a:schemeClr val="accent1"/>
                </a:solidFill>
              </a:rPr>
              <a:t> profile </a:t>
            </a:r>
          </a:p>
          <a:p>
            <a:pPr>
              <a:buSzPct val="180000"/>
              <a:defRPr/>
            </a:pPr>
            <a:r>
              <a:rPr lang="nl-NL" dirty="0">
                <a:solidFill>
                  <a:schemeClr val="accent1"/>
                </a:solidFill>
              </a:rPr>
              <a:t>Courses </a:t>
            </a:r>
            <a:r>
              <a:rPr lang="nl-NL" dirty="0" err="1">
                <a:solidFill>
                  <a:schemeClr val="accent1"/>
                </a:solidFill>
              </a:rPr>
              <a:t>need</a:t>
            </a:r>
            <a:r>
              <a:rPr lang="nl-NL" dirty="0">
                <a:solidFill>
                  <a:schemeClr val="accent1"/>
                </a:solidFill>
              </a:rPr>
              <a:t> to </a:t>
            </a:r>
            <a:r>
              <a:rPr lang="nl-NL" dirty="0" err="1">
                <a:solidFill>
                  <a:schemeClr val="accent1"/>
                </a:solidFill>
              </a:rPr>
              <a:t>be</a:t>
            </a:r>
            <a:r>
              <a:rPr lang="nl-NL" dirty="0">
                <a:solidFill>
                  <a:schemeClr val="accent1"/>
                </a:solidFill>
              </a:rPr>
              <a:t> at </a:t>
            </a:r>
            <a:r>
              <a:rPr lang="nl-NL" dirty="0" err="1">
                <a:solidFill>
                  <a:schemeClr val="accent1"/>
                </a:solidFill>
              </a:rPr>
              <a:t>least</a:t>
            </a:r>
            <a:r>
              <a:rPr lang="nl-NL" dirty="0">
                <a:solidFill>
                  <a:schemeClr val="accent1"/>
                </a:solidFill>
              </a:rPr>
              <a:t> 2 EC</a:t>
            </a:r>
          </a:p>
          <a:p>
            <a:pPr>
              <a:buSzPct val="180000"/>
              <a:defRPr/>
            </a:pPr>
            <a:r>
              <a:rPr lang="nl-NL" dirty="0">
                <a:solidFill>
                  <a:schemeClr val="accent1"/>
                </a:solidFill>
              </a:rPr>
              <a:t>Max 12 EC </a:t>
            </a:r>
            <a:r>
              <a:rPr lang="nl-NL" dirty="0" err="1">
                <a:solidFill>
                  <a:schemeClr val="accent1"/>
                </a:solidFill>
              </a:rPr>
              <a:t>outside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the</a:t>
            </a:r>
            <a:r>
              <a:rPr lang="nl-NL" dirty="0">
                <a:solidFill>
                  <a:schemeClr val="accent1"/>
                </a:solidFill>
              </a:rPr>
              <a:t> field of BMS</a:t>
            </a:r>
          </a:p>
          <a:p>
            <a:pPr>
              <a:buSzPct val="180000"/>
              <a:defRPr/>
            </a:pPr>
            <a:r>
              <a:rPr lang="nl-NL" dirty="0">
                <a:solidFill>
                  <a:schemeClr val="accent1"/>
                </a:solidFill>
              </a:rPr>
              <a:t>Max 12 EC on Bachelor level</a:t>
            </a:r>
          </a:p>
          <a:p>
            <a:pPr>
              <a:buSzPct val="180000"/>
              <a:defRPr/>
            </a:pPr>
            <a:r>
              <a:rPr lang="nl-NL" dirty="0">
                <a:solidFill>
                  <a:schemeClr val="accent1"/>
                </a:solidFill>
              </a:rPr>
              <a:t>An </a:t>
            </a:r>
            <a:r>
              <a:rPr lang="nl-NL" dirty="0" err="1">
                <a:solidFill>
                  <a:schemeClr val="accent1"/>
                </a:solidFill>
              </a:rPr>
              <a:t>elective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can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also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be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an</a:t>
            </a:r>
            <a:r>
              <a:rPr lang="nl-NL" dirty="0">
                <a:solidFill>
                  <a:schemeClr val="accent1"/>
                </a:solidFill>
              </a:rPr>
              <a:t> extra </a:t>
            </a:r>
            <a:r>
              <a:rPr lang="nl-NL" dirty="0" err="1">
                <a:solidFill>
                  <a:schemeClr val="accent1"/>
                </a:solidFill>
              </a:rPr>
              <a:t>internship</a:t>
            </a:r>
            <a:r>
              <a:rPr lang="nl-NL" dirty="0">
                <a:solidFill>
                  <a:schemeClr val="accent1"/>
                </a:solidFill>
              </a:rPr>
              <a:t>!</a:t>
            </a:r>
          </a:p>
          <a:p>
            <a:pPr>
              <a:lnSpc>
                <a:spcPct val="100000"/>
              </a:lnSpc>
              <a:buSzPct val="180000"/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SzPct val="180000"/>
              <a:buNone/>
              <a:defRPr/>
            </a:pPr>
            <a:r>
              <a:rPr lang="nl-NL" b="1" dirty="0">
                <a:solidFill>
                  <a:schemeClr val="accent1"/>
                </a:solidFill>
              </a:rPr>
              <a:t>Extra </a:t>
            </a:r>
            <a:r>
              <a:rPr lang="nl-NL" b="1" dirty="0" err="1">
                <a:solidFill>
                  <a:schemeClr val="accent1"/>
                </a:solidFill>
              </a:rPr>
              <a:t>curricular</a:t>
            </a:r>
            <a:r>
              <a:rPr lang="nl-NL" b="1" dirty="0">
                <a:solidFill>
                  <a:schemeClr val="accent1"/>
                </a:solidFill>
              </a:rPr>
              <a:t>: </a:t>
            </a:r>
            <a:r>
              <a:rPr lang="nl-NL" dirty="0">
                <a:solidFill>
                  <a:schemeClr val="accent1"/>
                </a:solidFill>
              </a:rPr>
              <a:t>maximum of 30 EC</a:t>
            </a:r>
            <a:br>
              <a:rPr lang="nl-NL" dirty="0">
                <a:solidFill>
                  <a:schemeClr val="accent1"/>
                </a:solidFill>
              </a:rPr>
            </a:br>
            <a:endParaRPr lang="nl-NL" sz="1000" dirty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SzPct val="180000"/>
              <a:buNone/>
              <a:defRPr/>
            </a:pPr>
            <a:r>
              <a:rPr lang="nl-NL" b="1" dirty="0">
                <a:solidFill>
                  <a:schemeClr val="accent1"/>
                </a:solidFill>
              </a:rPr>
              <a:t>More info: </a:t>
            </a:r>
            <a:r>
              <a:rPr lang="nl-NL" dirty="0" err="1">
                <a:solidFill>
                  <a:schemeClr val="accent1"/>
                </a:solidFill>
              </a:rPr>
              <a:t>see</a:t>
            </a:r>
            <a:r>
              <a:rPr lang="nl-NL" dirty="0">
                <a:solidFill>
                  <a:schemeClr val="accent1"/>
                </a:solidFill>
              </a:rPr>
              <a:t> “</a:t>
            </a:r>
            <a:r>
              <a:rPr lang="nl-NL" dirty="0" err="1">
                <a:solidFill>
                  <a:schemeClr val="accent1"/>
                </a:solidFill>
                <a:hlinkClick r:id="rId4"/>
              </a:rPr>
              <a:t>Education</a:t>
            </a:r>
            <a:r>
              <a:rPr lang="nl-NL" dirty="0">
                <a:solidFill>
                  <a:schemeClr val="accent1"/>
                </a:solidFill>
                <a:hlinkClick r:id="rId4"/>
              </a:rPr>
              <a:t> </a:t>
            </a:r>
            <a:r>
              <a:rPr lang="nl-NL" dirty="0" err="1">
                <a:solidFill>
                  <a:schemeClr val="accent1"/>
                </a:solidFill>
                <a:hlinkClick r:id="rId4"/>
              </a:rPr>
              <a:t>and</a:t>
            </a:r>
            <a:r>
              <a:rPr lang="nl-NL" dirty="0">
                <a:solidFill>
                  <a:schemeClr val="accent1"/>
                </a:solidFill>
                <a:hlinkClick r:id="rId4"/>
              </a:rPr>
              <a:t> Examination </a:t>
            </a:r>
            <a:r>
              <a:rPr lang="nl-NL" dirty="0" err="1">
                <a:solidFill>
                  <a:schemeClr val="accent1"/>
                </a:solidFill>
                <a:hlinkClick r:id="rId4"/>
              </a:rPr>
              <a:t>Regulations</a:t>
            </a:r>
            <a:r>
              <a:rPr lang="nl-NL" dirty="0">
                <a:solidFill>
                  <a:schemeClr val="accent1"/>
                </a:solidFill>
              </a:rPr>
              <a:t>” </a:t>
            </a:r>
            <a:r>
              <a:rPr lang="nl-NL" sz="1600" dirty="0">
                <a:solidFill>
                  <a:schemeClr val="accent1"/>
                </a:solidFill>
              </a:rPr>
              <a:t>(</a:t>
            </a:r>
            <a:r>
              <a:rPr lang="nl-NL" sz="1600" dirty="0" err="1">
                <a:solidFill>
                  <a:schemeClr val="accent1"/>
                </a:solidFill>
              </a:rPr>
              <a:t>article</a:t>
            </a:r>
            <a:r>
              <a:rPr lang="nl-NL" sz="1600" dirty="0">
                <a:solidFill>
                  <a:schemeClr val="accent1"/>
                </a:solidFill>
              </a:rPr>
              <a:t> 11)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b="1" dirty="0" err="1">
                <a:solidFill>
                  <a:schemeClr val="accent1"/>
                </a:solidFill>
              </a:rPr>
              <a:t>Approval</a:t>
            </a:r>
            <a:r>
              <a:rPr lang="nl-NL" dirty="0">
                <a:solidFill>
                  <a:schemeClr val="accent1"/>
                </a:solidFill>
              </a:rPr>
              <a:t>: </a:t>
            </a:r>
            <a:r>
              <a:rPr lang="nl-NL" dirty="0" err="1">
                <a:solidFill>
                  <a:schemeClr val="accent1"/>
                </a:solidFill>
              </a:rPr>
              <a:t>required</a:t>
            </a:r>
            <a:r>
              <a:rPr lang="nl-NL" dirty="0">
                <a:solidFill>
                  <a:schemeClr val="accent1"/>
                </a:solidFill>
              </a:rPr>
              <a:t> beforehand -&gt; check the </a:t>
            </a:r>
            <a:r>
              <a:rPr lang="nl-NL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meeting dates </a:t>
            </a:r>
            <a:r>
              <a:rPr lang="nl-NL" dirty="0">
                <a:solidFill>
                  <a:schemeClr val="accent1"/>
                </a:solidFill>
              </a:rPr>
              <a:t>of the </a:t>
            </a:r>
            <a:r>
              <a:rPr lang="nl-NL" dirty="0" err="1">
                <a:solidFill>
                  <a:schemeClr val="accent1"/>
                </a:solidFill>
              </a:rPr>
              <a:t>BoE</a:t>
            </a:r>
            <a:r>
              <a:rPr lang="nl-NL" dirty="0">
                <a:solidFill>
                  <a:schemeClr val="accent1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  <a:buSzPct val="180000"/>
              <a:buFont typeface="Arial" charset="0"/>
              <a:buNone/>
              <a:defRPr/>
            </a:pP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53C89D-BC1C-4FC1-8A6B-C1AF2BA3DA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8647" y="697201"/>
            <a:ext cx="2232863" cy="13441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99425" cy="533400"/>
          </a:xfrm>
        </p:spPr>
        <p:txBody>
          <a:bodyPr/>
          <a:lstStyle/>
          <a:p>
            <a:pPr eaLnBrk="1" hangingPunct="1"/>
            <a:r>
              <a:rPr lang="nl-NL" dirty="0" err="1"/>
              <a:t>Examples</a:t>
            </a:r>
            <a:r>
              <a:rPr lang="nl-NL" dirty="0"/>
              <a:t> </a:t>
            </a:r>
            <a:r>
              <a:rPr lang="nl-NL" dirty="0" err="1"/>
              <a:t>internships</a:t>
            </a:r>
            <a:r>
              <a:rPr lang="nl-NL" dirty="0"/>
              <a:t> BMS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857653"/>
              </p:ext>
            </p:extLst>
          </p:nvPr>
        </p:nvGraphicFramePr>
        <p:xfrm>
          <a:off x="539750" y="1489075"/>
          <a:ext cx="8099426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2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dirty="0" err="1"/>
                        <a:t>University</a:t>
                      </a:r>
                      <a:r>
                        <a:rPr lang="nl-NL" sz="1600" dirty="0"/>
                        <a:t>/</a:t>
                      </a:r>
                      <a:r>
                        <a:rPr lang="nl-NL" sz="1600" dirty="0" err="1"/>
                        <a:t>Institution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abroad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b="0" dirty="0">
                          <a:hlinkClick r:id="rId3"/>
                        </a:rPr>
                        <a:t>Griffith </a:t>
                      </a:r>
                      <a:r>
                        <a:rPr lang="nl-NL" sz="1600" b="0" dirty="0" err="1">
                          <a:hlinkClick r:id="rId3"/>
                        </a:rPr>
                        <a:t>University</a:t>
                      </a:r>
                      <a:r>
                        <a:rPr lang="nl-NL" sz="1600" b="0" dirty="0">
                          <a:hlinkClick r:id="rId3"/>
                        </a:rPr>
                        <a:t>, </a:t>
                      </a:r>
                      <a:r>
                        <a:rPr lang="nl-NL" sz="1600" b="0" dirty="0" err="1">
                          <a:hlinkClick r:id="rId3"/>
                        </a:rPr>
                        <a:t>Queensland</a:t>
                      </a:r>
                      <a:r>
                        <a:rPr lang="nl-NL" sz="1600" b="0" dirty="0">
                          <a:hlinkClick r:id="rId3"/>
                        </a:rPr>
                        <a:t> </a:t>
                      </a:r>
                      <a:endParaRPr lang="nl-N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Australia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err="1">
                          <a:hlinkClick r:id="rId4"/>
                        </a:rPr>
                        <a:t>University</a:t>
                      </a:r>
                      <a:r>
                        <a:rPr lang="nl-NL" sz="1600" dirty="0">
                          <a:hlinkClick r:id="rId4"/>
                        </a:rPr>
                        <a:t> of British Columbia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Canada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>
                          <a:hlinkClick r:id="rId5"/>
                        </a:rPr>
                        <a:t>WHO Kopenhagen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Denmark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err="1">
                          <a:hlinkClick r:id="rId6"/>
                        </a:rPr>
                        <a:t>Deutschen</a:t>
                      </a:r>
                      <a:r>
                        <a:rPr lang="nl-NL" sz="1600" dirty="0">
                          <a:hlinkClick r:id="rId6"/>
                        </a:rPr>
                        <a:t> </a:t>
                      </a:r>
                      <a:r>
                        <a:rPr lang="nl-NL" sz="1600" dirty="0" err="1">
                          <a:hlinkClick r:id="rId6"/>
                        </a:rPr>
                        <a:t>Krebsforschungszentrum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Germany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err="1">
                          <a:hlinkClick r:id="rId7"/>
                        </a:rPr>
                        <a:t>University</a:t>
                      </a:r>
                      <a:r>
                        <a:rPr lang="nl-NL" sz="1600" dirty="0">
                          <a:hlinkClick r:id="rId7"/>
                        </a:rPr>
                        <a:t> of </a:t>
                      </a:r>
                      <a:r>
                        <a:rPr lang="nl-NL" sz="1600" dirty="0" err="1">
                          <a:hlinkClick r:id="rId7"/>
                        </a:rPr>
                        <a:t>Padjadjaran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Indonesia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err="1">
                          <a:hlinkClick r:id="rId8"/>
                        </a:rPr>
                        <a:t>University</a:t>
                      </a:r>
                      <a:r>
                        <a:rPr lang="nl-NL" sz="1600" dirty="0">
                          <a:hlinkClick r:id="rId8"/>
                        </a:rPr>
                        <a:t> of Rome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Italy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err="1">
                          <a:hlinkClick r:id="rId9"/>
                        </a:rPr>
                        <a:t>Aichi</a:t>
                      </a:r>
                      <a:r>
                        <a:rPr lang="nl-NL" sz="1600" dirty="0">
                          <a:hlinkClick r:id="rId9"/>
                        </a:rPr>
                        <a:t> </a:t>
                      </a:r>
                      <a:r>
                        <a:rPr lang="nl-NL" sz="1600" dirty="0" err="1">
                          <a:hlinkClick r:id="rId9"/>
                        </a:rPr>
                        <a:t>Cancer</a:t>
                      </a:r>
                      <a:r>
                        <a:rPr lang="nl-NL" sz="1600" dirty="0">
                          <a:hlinkClick r:id="rId9"/>
                        </a:rPr>
                        <a:t> Center Research Institute, </a:t>
                      </a:r>
                      <a:r>
                        <a:rPr lang="nl-NL" sz="1600" dirty="0" err="1">
                          <a:hlinkClick r:id="rId9"/>
                        </a:rPr>
                        <a:t>Nagoya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Japan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err="1">
                          <a:hlinkClick r:id="rId10"/>
                        </a:rPr>
                        <a:t>Institut</a:t>
                      </a:r>
                      <a:r>
                        <a:rPr lang="nl-NL" sz="1600" dirty="0">
                          <a:hlinkClick r:id="rId10"/>
                        </a:rPr>
                        <a:t> </a:t>
                      </a:r>
                      <a:r>
                        <a:rPr lang="nl-NL" sz="1600" dirty="0" err="1">
                          <a:hlinkClick r:id="rId10"/>
                        </a:rPr>
                        <a:t>Municipal</a:t>
                      </a:r>
                      <a:r>
                        <a:rPr lang="nl-NL" sz="1600" dirty="0">
                          <a:hlinkClick r:id="rId10"/>
                        </a:rPr>
                        <a:t> </a:t>
                      </a:r>
                      <a:r>
                        <a:rPr lang="nl-NL" sz="1600" dirty="0" err="1">
                          <a:hlinkClick r:id="rId10"/>
                        </a:rPr>
                        <a:t>d'Investigacio</a:t>
                      </a:r>
                      <a:r>
                        <a:rPr lang="nl-NL" sz="1600" dirty="0">
                          <a:hlinkClick r:id="rId10"/>
                        </a:rPr>
                        <a:t> </a:t>
                      </a:r>
                      <a:r>
                        <a:rPr lang="nl-NL" sz="1600" dirty="0" err="1">
                          <a:hlinkClick r:id="rId10"/>
                        </a:rPr>
                        <a:t>Medica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Spain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sz="1600" dirty="0" err="1">
                          <a:hlinkClick r:id="rId11"/>
                        </a:rPr>
                        <a:t>Karolinska</a:t>
                      </a:r>
                      <a:r>
                        <a:rPr lang="nl-NL" sz="1600" dirty="0">
                          <a:hlinkClick r:id="rId11"/>
                        </a:rPr>
                        <a:t> </a:t>
                      </a:r>
                      <a:r>
                        <a:rPr lang="nl-NL" sz="1600" dirty="0" err="1">
                          <a:hlinkClick r:id="rId11"/>
                        </a:rPr>
                        <a:t>Institutet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Sweden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err="1">
                          <a:hlinkClick r:id="rId12"/>
                        </a:rPr>
                        <a:t>University</a:t>
                      </a:r>
                      <a:r>
                        <a:rPr lang="nl-NL" sz="1600" dirty="0">
                          <a:hlinkClick r:id="rId12"/>
                        </a:rPr>
                        <a:t> </a:t>
                      </a:r>
                      <a:r>
                        <a:rPr lang="nl-NL" sz="1600" dirty="0" err="1">
                          <a:hlinkClick r:id="rId12"/>
                        </a:rPr>
                        <a:t>Hospital</a:t>
                      </a:r>
                      <a:r>
                        <a:rPr lang="nl-NL" sz="1600" dirty="0">
                          <a:hlinkClick r:id="rId12"/>
                        </a:rPr>
                        <a:t> Basel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Switzerland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13"/>
                        </a:rPr>
                        <a:t>Liverpool School of Tropical Medicine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United </a:t>
                      </a:r>
                      <a:r>
                        <a:rPr lang="nl-NL" sz="1600" dirty="0" err="1"/>
                        <a:t>Kingdom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369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14"/>
                        </a:rPr>
                        <a:t>Mount Desert Island Biological Laboratory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United </a:t>
                      </a:r>
                      <a:r>
                        <a:rPr lang="nl-NL" sz="1600" dirty="0" err="1"/>
                        <a:t>States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9909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512048" y="663352"/>
            <a:ext cx="8100000" cy="533400"/>
          </a:xfrm>
        </p:spPr>
        <p:txBody>
          <a:bodyPr/>
          <a:lstStyle/>
          <a:p>
            <a:pPr eaLnBrk="1" hangingPunct="1"/>
            <a:r>
              <a:rPr lang="nl-NL" dirty="0"/>
              <a:t>Options </a:t>
            </a:r>
            <a:r>
              <a:rPr lang="nl-NL" dirty="0" err="1"/>
              <a:t>abroad</a:t>
            </a:r>
            <a:r>
              <a:rPr lang="nl-NL" dirty="0"/>
              <a:t> MMD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>
          <a:xfrm>
            <a:off x="531952" y="1412776"/>
            <a:ext cx="8612048" cy="5184576"/>
          </a:xfrm>
        </p:spPr>
        <p:txBody>
          <a:bodyPr/>
          <a:lstStyle/>
          <a:p>
            <a:pPr marL="0" indent="0">
              <a:lnSpc>
                <a:spcPct val="90000"/>
              </a:lnSpc>
              <a:buSzPct val="180000"/>
              <a:buNone/>
              <a:defRPr/>
            </a:pPr>
            <a:r>
              <a:rPr lang="nl-NL" b="1" dirty="0" err="1">
                <a:solidFill>
                  <a:schemeClr val="accent1"/>
                </a:solidFill>
              </a:rPr>
              <a:t>Internships</a:t>
            </a:r>
            <a:r>
              <a:rPr lang="nl-NL" b="1" dirty="0">
                <a:solidFill>
                  <a:schemeClr val="accent1"/>
                </a:solidFill>
              </a:rPr>
              <a:t>:</a:t>
            </a:r>
          </a:p>
          <a:p>
            <a:pPr>
              <a:lnSpc>
                <a:spcPct val="100000"/>
              </a:lnSpc>
              <a:buSzPct val="180000"/>
              <a:defRPr/>
            </a:pPr>
            <a:r>
              <a:rPr lang="nl-NL" dirty="0">
                <a:solidFill>
                  <a:schemeClr val="accent1"/>
                </a:solidFill>
              </a:rPr>
              <a:t>First </a:t>
            </a:r>
            <a:r>
              <a:rPr lang="nl-NL" dirty="0" err="1">
                <a:solidFill>
                  <a:schemeClr val="accent1"/>
                </a:solidFill>
              </a:rPr>
              <a:t>year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internship</a:t>
            </a:r>
            <a:r>
              <a:rPr lang="nl-NL" dirty="0">
                <a:solidFill>
                  <a:schemeClr val="accent1"/>
                </a:solidFill>
              </a:rPr>
              <a:t> @ IRB in Barcelona</a:t>
            </a:r>
          </a:p>
          <a:p>
            <a:pPr>
              <a:lnSpc>
                <a:spcPct val="100000"/>
              </a:lnSpc>
              <a:buSzPct val="180000"/>
              <a:defRPr/>
            </a:pPr>
            <a:r>
              <a:rPr lang="nl-NL" dirty="0">
                <a:solidFill>
                  <a:schemeClr val="accent1"/>
                </a:solidFill>
              </a:rPr>
              <a:t>Second </a:t>
            </a:r>
            <a:r>
              <a:rPr lang="nl-NL" dirty="0" err="1">
                <a:solidFill>
                  <a:schemeClr val="accent1"/>
                </a:solidFill>
              </a:rPr>
              <a:t>year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internship</a:t>
            </a:r>
            <a:r>
              <a:rPr lang="nl-NL" dirty="0">
                <a:solidFill>
                  <a:schemeClr val="accent1"/>
                </a:solidFill>
              </a:rPr>
              <a:t>, </a:t>
            </a:r>
            <a:r>
              <a:rPr lang="nl-NL" dirty="0" err="1">
                <a:solidFill>
                  <a:schemeClr val="accent1"/>
                </a:solidFill>
              </a:rPr>
              <a:t>all</a:t>
            </a:r>
            <a:r>
              <a:rPr lang="nl-NL" dirty="0">
                <a:solidFill>
                  <a:schemeClr val="accent1"/>
                </a:solidFill>
              </a:rPr>
              <a:t> over the </a:t>
            </a:r>
            <a:r>
              <a:rPr lang="nl-NL" dirty="0" err="1">
                <a:solidFill>
                  <a:schemeClr val="accent1"/>
                </a:solidFill>
              </a:rPr>
              <a:t>world</a:t>
            </a:r>
            <a:endParaRPr lang="nl-NL" dirty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SzPct val="180000"/>
              <a:buNone/>
              <a:defRPr/>
            </a:pPr>
            <a:endParaRPr lang="nl-NL" sz="1000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SzPct val="180000"/>
              <a:buNone/>
              <a:defRPr/>
            </a:pPr>
            <a:r>
              <a:rPr lang="nl-NL" b="1" dirty="0" err="1">
                <a:solidFill>
                  <a:schemeClr val="accent1"/>
                </a:solidFill>
              </a:rPr>
              <a:t>Electives</a:t>
            </a:r>
            <a:r>
              <a:rPr lang="nl-NL" b="1" dirty="0">
                <a:solidFill>
                  <a:schemeClr val="accent1"/>
                </a:solidFill>
              </a:rPr>
              <a:t>*</a:t>
            </a:r>
            <a:endParaRPr lang="nl-NL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buSzPct val="180000"/>
              <a:defRPr/>
            </a:pPr>
            <a:r>
              <a:rPr lang="nl-NL" dirty="0" err="1">
                <a:solidFill>
                  <a:schemeClr val="accent1"/>
                </a:solidFill>
              </a:rPr>
              <a:t>Theoretical</a:t>
            </a:r>
            <a:r>
              <a:rPr lang="nl-NL" dirty="0">
                <a:solidFill>
                  <a:schemeClr val="accent1"/>
                </a:solidFill>
              </a:rPr>
              <a:t> or practical courses in </a:t>
            </a:r>
            <a:r>
              <a:rPr lang="nl-NL" dirty="0" err="1">
                <a:solidFill>
                  <a:schemeClr val="accent1"/>
                </a:solidFill>
              </a:rPr>
              <a:t>molecular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medicine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and</a:t>
            </a:r>
            <a:r>
              <a:rPr lang="nl-NL" dirty="0">
                <a:solidFill>
                  <a:schemeClr val="accent1"/>
                </a:solidFill>
              </a:rPr>
              <a:t>/or life </a:t>
            </a:r>
            <a:r>
              <a:rPr lang="nl-NL" dirty="0" err="1">
                <a:solidFill>
                  <a:schemeClr val="accent1"/>
                </a:solidFill>
              </a:rPr>
              <a:t>sciences</a:t>
            </a: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buSzPct val="180000"/>
              <a:defRPr/>
            </a:pPr>
            <a:r>
              <a:rPr lang="nl-NL" dirty="0">
                <a:solidFill>
                  <a:schemeClr val="accent1"/>
                </a:solidFill>
              </a:rPr>
              <a:t>At </a:t>
            </a:r>
            <a:r>
              <a:rPr lang="nl-NL" dirty="0" err="1">
                <a:solidFill>
                  <a:schemeClr val="accent1"/>
                </a:solidFill>
              </a:rPr>
              <a:t>least</a:t>
            </a:r>
            <a:r>
              <a:rPr lang="nl-NL" dirty="0">
                <a:solidFill>
                  <a:schemeClr val="accent1"/>
                </a:solidFill>
              </a:rPr>
              <a:t> 1,5 European </a:t>
            </a:r>
            <a:r>
              <a:rPr lang="nl-NL" dirty="0" err="1">
                <a:solidFill>
                  <a:schemeClr val="accent1"/>
                </a:solidFill>
              </a:rPr>
              <a:t>Credits</a:t>
            </a:r>
            <a:r>
              <a:rPr lang="nl-NL" dirty="0">
                <a:solidFill>
                  <a:schemeClr val="accent1"/>
                </a:solidFill>
              </a:rPr>
              <a:t> (EC)</a:t>
            </a:r>
          </a:p>
          <a:p>
            <a:pPr>
              <a:lnSpc>
                <a:spcPct val="100000"/>
              </a:lnSpc>
              <a:buSzPct val="180000"/>
              <a:defRPr/>
            </a:pPr>
            <a:r>
              <a:rPr lang="en-US" dirty="0">
                <a:solidFill>
                  <a:schemeClr val="accent1"/>
                </a:solidFill>
              </a:rPr>
              <a:t>11 or 17 EC in total, depending on chosen research training period</a:t>
            </a:r>
          </a:p>
          <a:p>
            <a:pPr>
              <a:lnSpc>
                <a:spcPct val="100000"/>
              </a:lnSpc>
              <a:buSzPct val="180000"/>
              <a:defRPr/>
            </a:pPr>
            <a:r>
              <a:rPr lang="nl-NL" dirty="0">
                <a:solidFill>
                  <a:schemeClr val="accent1"/>
                </a:solidFill>
              </a:rPr>
              <a:t>Max 6 EC </a:t>
            </a:r>
            <a:r>
              <a:rPr lang="nl-NL" dirty="0" err="1">
                <a:solidFill>
                  <a:schemeClr val="accent1"/>
                </a:solidFill>
              </a:rPr>
              <a:t>outside</a:t>
            </a:r>
            <a:r>
              <a:rPr lang="nl-NL" dirty="0">
                <a:solidFill>
                  <a:schemeClr val="accent1"/>
                </a:solidFill>
              </a:rPr>
              <a:t> field of MMD </a:t>
            </a:r>
            <a:r>
              <a:rPr lang="nl-NL" sz="1800" dirty="0">
                <a:solidFill>
                  <a:schemeClr val="accent1"/>
                </a:solidFill>
              </a:rPr>
              <a:t>(for </a:t>
            </a:r>
            <a:r>
              <a:rPr lang="nl-NL" sz="1800" dirty="0" err="1">
                <a:solidFill>
                  <a:schemeClr val="accent1"/>
                </a:solidFill>
              </a:rPr>
              <a:t>example</a:t>
            </a:r>
            <a:r>
              <a:rPr lang="nl-NL" sz="1800" dirty="0">
                <a:solidFill>
                  <a:schemeClr val="accent1"/>
                </a:solidFill>
              </a:rPr>
              <a:t> </a:t>
            </a:r>
            <a:r>
              <a:rPr lang="nl-NL" sz="1800" dirty="0" err="1">
                <a:solidFill>
                  <a:schemeClr val="accent1"/>
                </a:solidFill>
              </a:rPr>
              <a:t>career</a:t>
            </a:r>
            <a:r>
              <a:rPr lang="nl-NL" sz="1800" dirty="0">
                <a:solidFill>
                  <a:schemeClr val="accent1"/>
                </a:solidFill>
              </a:rPr>
              <a:t> development)</a:t>
            </a:r>
          </a:p>
          <a:p>
            <a:pPr>
              <a:lnSpc>
                <a:spcPct val="100000"/>
              </a:lnSpc>
              <a:buSzPct val="180000"/>
              <a:defRPr/>
            </a:pPr>
            <a:r>
              <a:rPr lang="nl-NL" dirty="0">
                <a:solidFill>
                  <a:schemeClr val="accent1"/>
                </a:solidFill>
              </a:rPr>
              <a:t>Max 6 EC @ </a:t>
            </a:r>
            <a:r>
              <a:rPr lang="nl-NL" dirty="0" err="1">
                <a:solidFill>
                  <a:schemeClr val="accent1"/>
                </a:solidFill>
              </a:rPr>
              <a:t>Bachelor’s</a:t>
            </a:r>
            <a:r>
              <a:rPr lang="nl-NL" dirty="0">
                <a:solidFill>
                  <a:schemeClr val="accent1"/>
                </a:solidFill>
              </a:rPr>
              <a:t> level </a:t>
            </a:r>
            <a:r>
              <a:rPr lang="nl-NL" dirty="0" err="1">
                <a:solidFill>
                  <a:schemeClr val="accent1"/>
                </a:solidFill>
              </a:rPr>
              <a:t>to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repair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knowledge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deficiencies</a:t>
            </a:r>
            <a:r>
              <a:rPr lang="nl-NL" dirty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50000"/>
              </a:lnSpc>
              <a:buSzPct val="180000"/>
              <a:defRPr/>
            </a:pPr>
            <a:endParaRPr lang="nl-NL" sz="1000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SzPct val="180000"/>
              <a:buNone/>
              <a:defRPr/>
            </a:pPr>
            <a:r>
              <a:rPr lang="nl-NL" b="1" dirty="0">
                <a:solidFill>
                  <a:schemeClr val="accent1"/>
                </a:solidFill>
              </a:rPr>
              <a:t>Extra </a:t>
            </a:r>
            <a:r>
              <a:rPr lang="nl-NL" b="1" dirty="0" err="1">
                <a:solidFill>
                  <a:schemeClr val="accent1"/>
                </a:solidFill>
              </a:rPr>
              <a:t>curricular</a:t>
            </a:r>
            <a:r>
              <a:rPr lang="nl-NL" b="1" dirty="0">
                <a:solidFill>
                  <a:schemeClr val="accent1"/>
                </a:solidFill>
              </a:rPr>
              <a:t>: </a:t>
            </a:r>
            <a:r>
              <a:rPr lang="nl-NL" dirty="0">
                <a:solidFill>
                  <a:schemeClr val="accent1"/>
                </a:solidFill>
              </a:rPr>
              <a:t>maximum of 18 EC</a:t>
            </a:r>
          </a:p>
          <a:p>
            <a:pPr marL="0" indent="0">
              <a:lnSpc>
                <a:spcPct val="150000"/>
              </a:lnSpc>
              <a:buSzPct val="180000"/>
              <a:buNone/>
              <a:defRPr/>
            </a:pPr>
            <a:endParaRPr lang="nl-NL" sz="1000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SzPct val="180000"/>
              <a:buNone/>
              <a:defRPr/>
            </a:pPr>
            <a:r>
              <a:rPr lang="nl-NL" sz="1800" b="1" dirty="0">
                <a:solidFill>
                  <a:schemeClr val="accent1"/>
                </a:solidFill>
              </a:rPr>
              <a:t>More info: </a:t>
            </a:r>
            <a:r>
              <a:rPr lang="nl-NL" sz="1800" dirty="0" err="1">
                <a:solidFill>
                  <a:schemeClr val="accent1"/>
                </a:solidFill>
                <a:hlinkClick r:id="rId3"/>
              </a:rPr>
              <a:t>Education</a:t>
            </a:r>
            <a:r>
              <a:rPr lang="nl-NL" sz="1800" dirty="0">
                <a:solidFill>
                  <a:schemeClr val="accent1"/>
                </a:solidFill>
                <a:hlinkClick r:id="rId3"/>
              </a:rPr>
              <a:t> </a:t>
            </a:r>
            <a:r>
              <a:rPr lang="nl-NL" sz="1800" dirty="0" err="1">
                <a:solidFill>
                  <a:schemeClr val="accent1"/>
                </a:solidFill>
                <a:hlinkClick r:id="rId3"/>
              </a:rPr>
              <a:t>and</a:t>
            </a:r>
            <a:r>
              <a:rPr lang="nl-NL" sz="1800" dirty="0">
                <a:solidFill>
                  <a:schemeClr val="accent1"/>
                </a:solidFill>
                <a:hlinkClick r:id="rId3"/>
              </a:rPr>
              <a:t> Examination </a:t>
            </a:r>
            <a:r>
              <a:rPr lang="nl-NL" sz="1800" dirty="0" err="1">
                <a:solidFill>
                  <a:schemeClr val="accent1"/>
                </a:solidFill>
                <a:hlinkClick r:id="rId3"/>
              </a:rPr>
              <a:t>Regulations</a:t>
            </a:r>
            <a:r>
              <a:rPr lang="nl-NL" sz="1800" dirty="0">
                <a:solidFill>
                  <a:schemeClr val="accent1"/>
                </a:solidFill>
              </a:rPr>
              <a:t> </a:t>
            </a:r>
            <a:r>
              <a:rPr lang="nl-NL" sz="1600" dirty="0">
                <a:solidFill>
                  <a:schemeClr val="accent1"/>
                </a:solidFill>
              </a:rPr>
              <a:t>(</a:t>
            </a:r>
            <a:r>
              <a:rPr lang="nl-NL" sz="1600" dirty="0" err="1">
                <a:solidFill>
                  <a:schemeClr val="accent1"/>
                </a:solidFill>
              </a:rPr>
              <a:t>article</a:t>
            </a:r>
            <a:r>
              <a:rPr lang="nl-NL" sz="1600" dirty="0">
                <a:solidFill>
                  <a:schemeClr val="accent1"/>
                </a:solidFill>
              </a:rPr>
              <a:t> 11)</a:t>
            </a:r>
            <a:r>
              <a:rPr lang="nl-NL" sz="1800" dirty="0">
                <a:solidFill>
                  <a:schemeClr val="accent1"/>
                </a:solidFill>
              </a:rPr>
              <a:t>, </a:t>
            </a:r>
            <a:r>
              <a:rPr lang="nl-NL" sz="1800" dirty="0">
                <a:solidFill>
                  <a:schemeClr val="accent1"/>
                </a:solidFill>
                <a:hlinkClick r:id="rId4"/>
              </a:rPr>
              <a:t>Rules </a:t>
            </a:r>
            <a:r>
              <a:rPr lang="nl-NL" sz="1800" dirty="0" err="1">
                <a:solidFill>
                  <a:schemeClr val="accent1"/>
                </a:solidFill>
                <a:hlinkClick r:id="rId4"/>
              </a:rPr>
              <a:t>and</a:t>
            </a:r>
            <a:r>
              <a:rPr lang="nl-NL" sz="1800" dirty="0">
                <a:solidFill>
                  <a:schemeClr val="accent1"/>
                </a:solidFill>
                <a:hlinkClick r:id="rId4"/>
              </a:rPr>
              <a:t> </a:t>
            </a:r>
            <a:r>
              <a:rPr lang="nl-NL" sz="1800" dirty="0" err="1">
                <a:solidFill>
                  <a:schemeClr val="accent1"/>
                </a:solidFill>
                <a:hlinkClick r:id="rId4"/>
              </a:rPr>
              <a:t>guidelines</a:t>
            </a:r>
            <a:r>
              <a:rPr lang="nl-NL" sz="1800" dirty="0">
                <a:solidFill>
                  <a:schemeClr val="accent1"/>
                </a:solidFill>
                <a:hlinkClick r:id="rId4"/>
              </a:rPr>
              <a:t> MMD </a:t>
            </a:r>
            <a:r>
              <a:rPr lang="nl-NL" sz="1800" dirty="0">
                <a:solidFill>
                  <a:schemeClr val="accent1"/>
                </a:solidFill>
              </a:rPr>
              <a:t>&amp; </a:t>
            </a:r>
            <a:r>
              <a:rPr lang="nl-NL" sz="1800" dirty="0" err="1">
                <a:solidFill>
                  <a:schemeClr val="accent1"/>
                </a:solidFill>
              </a:rPr>
              <a:t>Brightspace</a:t>
            </a:r>
            <a:r>
              <a:rPr lang="nl-NL" sz="1800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SzPct val="180000"/>
              <a:buNone/>
              <a:defRPr/>
            </a:pPr>
            <a:endParaRPr lang="nl-NL" sz="1800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SzPct val="180000"/>
              <a:buNone/>
              <a:defRPr/>
            </a:pPr>
            <a:r>
              <a:rPr lang="nl-NL" sz="1800" b="1" dirty="0" err="1">
                <a:solidFill>
                  <a:schemeClr val="accent1"/>
                </a:solidFill>
              </a:rPr>
              <a:t>Approval</a:t>
            </a:r>
            <a:r>
              <a:rPr lang="nl-NL" sz="1800" b="1" dirty="0">
                <a:solidFill>
                  <a:schemeClr val="accent1"/>
                </a:solidFill>
              </a:rPr>
              <a:t>:</a:t>
            </a:r>
            <a:r>
              <a:rPr lang="nl-NL" sz="1800" dirty="0">
                <a:solidFill>
                  <a:schemeClr val="accent1"/>
                </a:solidFill>
              </a:rPr>
              <a:t> </a:t>
            </a:r>
            <a:r>
              <a:rPr lang="nl-NL" sz="1800" dirty="0" err="1">
                <a:solidFill>
                  <a:schemeClr val="accent1"/>
                </a:solidFill>
              </a:rPr>
              <a:t>required</a:t>
            </a:r>
            <a:r>
              <a:rPr lang="nl-NL" sz="1800" dirty="0">
                <a:solidFill>
                  <a:schemeClr val="accent1"/>
                </a:solidFill>
              </a:rPr>
              <a:t> 3 weeks </a:t>
            </a:r>
            <a:r>
              <a:rPr lang="nl-NL" sz="1800" dirty="0" err="1">
                <a:solidFill>
                  <a:schemeClr val="accent1"/>
                </a:solidFill>
              </a:rPr>
              <a:t>before</a:t>
            </a:r>
            <a:r>
              <a:rPr lang="nl-NL" sz="1800" dirty="0">
                <a:solidFill>
                  <a:schemeClr val="accent1"/>
                </a:solidFill>
              </a:rPr>
              <a:t> startdate -&gt; check the meeting dates of the </a:t>
            </a:r>
            <a:r>
              <a:rPr lang="nl-NL" sz="1800" dirty="0" err="1">
                <a:solidFill>
                  <a:schemeClr val="accent1"/>
                </a:solidFill>
              </a:rPr>
              <a:t>BoE</a:t>
            </a:r>
            <a:r>
              <a:rPr lang="nl-NL" sz="1800" dirty="0">
                <a:solidFill>
                  <a:schemeClr val="accent1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  <a:buSzPct val="180000"/>
              <a:buFont typeface="Arial" charset="0"/>
              <a:buNone/>
              <a:defRPr/>
            </a:pP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5" name="Afbeelding 4" descr="Radboud Lab, Dick van Aal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690684"/>
            <a:ext cx="2383864" cy="15892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99425" cy="533400"/>
          </a:xfrm>
        </p:spPr>
        <p:txBody>
          <a:bodyPr/>
          <a:lstStyle/>
          <a:p>
            <a:pPr eaLnBrk="1" hangingPunct="1"/>
            <a:r>
              <a:rPr lang="nl-NL" dirty="0" err="1"/>
              <a:t>Examples</a:t>
            </a:r>
            <a:r>
              <a:rPr lang="nl-NL" dirty="0"/>
              <a:t> </a:t>
            </a:r>
            <a:r>
              <a:rPr lang="nl-NL" dirty="0" err="1"/>
              <a:t>internships</a:t>
            </a:r>
            <a:r>
              <a:rPr lang="nl-NL" dirty="0"/>
              <a:t> MMD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232600"/>
              </p:ext>
            </p:extLst>
          </p:nvPr>
        </p:nvGraphicFramePr>
        <p:xfrm>
          <a:off x="539750" y="1489075"/>
          <a:ext cx="8099426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2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dirty="0" err="1"/>
                        <a:t>University</a:t>
                      </a:r>
                      <a:r>
                        <a:rPr lang="nl-NL" sz="1600" dirty="0"/>
                        <a:t>/</a:t>
                      </a:r>
                      <a:r>
                        <a:rPr lang="nl-NL" sz="1600" dirty="0" err="1"/>
                        <a:t>Institution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abroad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Molecular Genetics of Cancer Division, Melbourne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Australia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Ottawa </a:t>
                      </a:r>
                      <a:r>
                        <a:rPr lang="nl-NL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Hospital</a:t>
                      </a:r>
                      <a:r>
                        <a:rPr lang="nl-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 Research </a:t>
                      </a:r>
                      <a:r>
                        <a:rPr lang="nl-NL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Institute</a:t>
                      </a:r>
                      <a:r>
                        <a:rPr lang="nl-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l-NL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Canada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740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err="1">
                          <a:hlinkClick r:id="rId5"/>
                        </a:rPr>
                        <a:t>Laboratoire</a:t>
                      </a:r>
                      <a:r>
                        <a:rPr lang="nl-NL" sz="1600" dirty="0">
                          <a:hlinkClick r:id="rId5"/>
                        </a:rPr>
                        <a:t> </a:t>
                      </a:r>
                      <a:r>
                        <a:rPr lang="nl-NL" sz="1600" dirty="0" err="1">
                          <a:hlinkClick r:id="rId5"/>
                        </a:rPr>
                        <a:t>Maladies</a:t>
                      </a:r>
                      <a:r>
                        <a:rPr lang="nl-NL" sz="1600" dirty="0">
                          <a:hlinkClick r:id="rId5"/>
                        </a:rPr>
                        <a:t>, Bordeaux</a:t>
                      </a:r>
                      <a:r>
                        <a:rPr lang="nl-NL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France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567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err="1">
                          <a:hlinkClick r:id="rId6"/>
                        </a:rPr>
                        <a:t>German</a:t>
                      </a:r>
                      <a:r>
                        <a:rPr lang="nl-NL" sz="1600" dirty="0">
                          <a:hlinkClick r:id="rId6"/>
                        </a:rPr>
                        <a:t> </a:t>
                      </a:r>
                      <a:r>
                        <a:rPr lang="nl-NL" sz="1600" dirty="0" err="1">
                          <a:hlinkClick r:id="rId6"/>
                        </a:rPr>
                        <a:t>Cancer</a:t>
                      </a:r>
                      <a:r>
                        <a:rPr lang="nl-NL" sz="1600" dirty="0">
                          <a:hlinkClick r:id="rId6"/>
                        </a:rPr>
                        <a:t> Research Center (DKFZ, Heidelberg) </a:t>
                      </a:r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Germany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126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sz="1600" b="0" dirty="0" err="1">
                          <a:hlinkClick r:id="rId7"/>
                        </a:rPr>
                        <a:t>Karolinska</a:t>
                      </a:r>
                      <a:r>
                        <a:rPr lang="nl-NL" sz="1600" b="0" dirty="0">
                          <a:hlinkClick r:id="rId7"/>
                        </a:rPr>
                        <a:t> </a:t>
                      </a:r>
                      <a:r>
                        <a:rPr lang="nl-NL" sz="1600" b="0" dirty="0" err="1">
                          <a:hlinkClick r:id="rId7"/>
                        </a:rPr>
                        <a:t>Institutet</a:t>
                      </a:r>
                      <a:endParaRPr lang="nl-N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Sweden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884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>
                          <a:hlinkClick r:id="rId8"/>
                        </a:rPr>
                        <a:t>University of Basel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Switzerland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693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>
                          <a:hlinkClick r:id="rId9"/>
                        </a:rPr>
                        <a:t>University of Oxford</a:t>
                      </a:r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United </a:t>
                      </a:r>
                      <a:r>
                        <a:rPr lang="nl-NL" sz="1600" dirty="0" err="1"/>
                        <a:t>Kingdom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21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err="1">
                          <a:hlinkClick r:id="rId10"/>
                        </a:rPr>
                        <a:t>King’s</a:t>
                      </a:r>
                      <a:r>
                        <a:rPr lang="nl-NL" sz="1600" dirty="0">
                          <a:hlinkClick r:id="rId10"/>
                        </a:rPr>
                        <a:t> College London</a:t>
                      </a:r>
                      <a:r>
                        <a:rPr lang="nl-NL" sz="1600" dirty="0"/>
                        <a:t> </a:t>
                      </a:r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United </a:t>
                      </a:r>
                      <a:r>
                        <a:rPr lang="nl-NL" sz="1600" dirty="0" err="1"/>
                        <a:t>Kingdom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318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b="0" dirty="0">
                          <a:hlinkClick r:id="rId11"/>
                        </a:rPr>
                        <a:t>University of Cambridge</a:t>
                      </a:r>
                      <a:endParaRPr lang="nl-NL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United </a:t>
                      </a:r>
                      <a:r>
                        <a:rPr lang="nl-NL" sz="1600" dirty="0" err="1"/>
                        <a:t>Kingdom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523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err="1">
                          <a:hlinkClick r:id="rId12"/>
                        </a:rPr>
                        <a:t>Harvard</a:t>
                      </a:r>
                      <a:r>
                        <a:rPr lang="nl-NL" sz="1600" dirty="0">
                          <a:hlinkClick r:id="rId12"/>
                        </a:rPr>
                        <a:t> University</a:t>
                      </a:r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United </a:t>
                      </a:r>
                      <a:r>
                        <a:rPr lang="nl-NL" sz="1600" dirty="0" err="1"/>
                        <a:t>States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093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Whitehead</a:t>
                      </a:r>
                      <a:r>
                        <a:rPr lang="nl-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 Institute for Biomedical Research, Boston</a:t>
                      </a:r>
                      <a:endParaRPr lang="nl-N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United </a:t>
                      </a:r>
                      <a:r>
                        <a:rPr lang="nl-NL" sz="1600" dirty="0" err="1"/>
                        <a:t>States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062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14"/>
                        </a:rPr>
                        <a:t>Yale University</a:t>
                      </a:r>
                      <a:r>
                        <a:rPr lang="en-US" sz="1600" dirty="0"/>
                        <a:t> </a:t>
                      </a:r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United </a:t>
                      </a:r>
                      <a:r>
                        <a:rPr lang="nl-NL" sz="1600" dirty="0" err="1"/>
                        <a:t>States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1788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00000" cy="533400"/>
          </a:xfrm>
        </p:spPr>
        <p:txBody>
          <a:bodyPr/>
          <a:lstStyle/>
          <a:p>
            <a:r>
              <a:rPr lang="nl-NL" dirty="0"/>
              <a:t>Practical </a:t>
            </a:r>
            <a:r>
              <a:rPr lang="nl-NL" dirty="0" err="1"/>
              <a:t>preparation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72816"/>
            <a:ext cx="8172008" cy="4464496"/>
          </a:xfrm>
        </p:spPr>
        <p:txBody>
          <a:bodyPr/>
          <a:lstStyle/>
          <a:p>
            <a:pPr marL="290513" lvl="1" indent="-290513">
              <a:buClr>
                <a:schemeClr val="tx2"/>
              </a:buClr>
              <a:buSzPct val="180000"/>
              <a:buNone/>
              <a:defRPr/>
            </a:pPr>
            <a:r>
              <a:rPr lang="nl-NL" b="1" dirty="0">
                <a:solidFill>
                  <a:schemeClr val="accent1"/>
                </a:solidFill>
              </a:rPr>
              <a:t>OSIRIS </a:t>
            </a:r>
            <a:r>
              <a:rPr lang="nl-NL" b="1" dirty="0" err="1">
                <a:solidFill>
                  <a:schemeClr val="accent1"/>
                </a:solidFill>
              </a:rPr>
              <a:t>Abroad</a:t>
            </a:r>
            <a:endParaRPr lang="nl-NL" b="1" dirty="0">
              <a:solidFill>
                <a:schemeClr val="accent1"/>
              </a:solidFill>
            </a:endParaRPr>
          </a:p>
          <a:p>
            <a:pPr marL="322263" lvl="1" indent="-322263">
              <a:buClr>
                <a:schemeClr val="tx2"/>
              </a:buClr>
              <a:buSzPct val="180000"/>
              <a:defRPr/>
            </a:pPr>
            <a:r>
              <a:rPr lang="nl-NL" dirty="0">
                <a:solidFill>
                  <a:schemeClr val="accent1"/>
                </a:solidFill>
              </a:rPr>
              <a:t>Application </a:t>
            </a:r>
            <a:r>
              <a:rPr lang="nl-NL" dirty="0" err="1">
                <a:solidFill>
                  <a:schemeClr val="accent1"/>
                </a:solidFill>
              </a:rPr>
              <a:t>for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study</a:t>
            </a:r>
            <a:r>
              <a:rPr lang="nl-NL" dirty="0">
                <a:solidFill>
                  <a:schemeClr val="accent1"/>
                </a:solidFill>
              </a:rPr>
              <a:t> &amp; </a:t>
            </a:r>
            <a:r>
              <a:rPr lang="nl-NL" dirty="0" err="1">
                <a:solidFill>
                  <a:schemeClr val="accent1"/>
                </a:solidFill>
              </a:rPr>
              <a:t>internship</a:t>
            </a:r>
            <a:endParaRPr lang="nl-NL" dirty="0">
              <a:solidFill>
                <a:schemeClr val="accent1"/>
              </a:solidFill>
            </a:endParaRPr>
          </a:p>
          <a:p>
            <a:pPr marL="322263" lvl="1" indent="-322263">
              <a:buClr>
                <a:schemeClr val="tx2"/>
              </a:buClr>
              <a:buSzPct val="180000"/>
              <a:defRPr/>
            </a:pPr>
            <a:r>
              <a:rPr lang="nl-NL" dirty="0" err="1">
                <a:solidFill>
                  <a:schemeClr val="accent1"/>
                </a:solidFill>
              </a:rPr>
              <a:t>Study</a:t>
            </a:r>
            <a:r>
              <a:rPr lang="nl-NL" dirty="0">
                <a:solidFill>
                  <a:schemeClr val="accent1"/>
                </a:solidFill>
              </a:rPr>
              <a:t> exchange </a:t>
            </a:r>
            <a:r>
              <a:rPr lang="nl-NL" dirty="0" err="1">
                <a:solidFill>
                  <a:schemeClr val="accent1"/>
                </a:solidFill>
              </a:rPr>
              <a:t>agreements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Radboudumc</a:t>
            </a:r>
            <a:r>
              <a:rPr lang="nl-NL" dirty="0">
                <a:solidFill>
                  <a:schemeClr val="accent1"/>
                </a:solidFill>
              </a:rPr>
              <a:t> &amp; Radboud University</a:t>
            </a:r>
          </a:p>
          <a:p>
            <a:pPr marL="290513" lvl="1" indent="-290513">
              <a:buClr>
                <a:schemeClr val="tx2"/>
              </a:buClr>
              <a:buSzPct val="180000"/>
              <a:buNone/>
              <a:defRPr/>
            </a:pPr>
            <a:endParaRPr lang="nl-NL" b="1" dirty="0">
              <a:solidFill>
                <a:schemeClr val="accent1"/>
              </a:solidFill>
            </a:endParaRPr>
          </a:p>
          <a:p>
            <a:pPr marL="290513" lvl="1" indent="-290513">
              <a:buClr>
                <a:schemeClr val="tx2"/>
              </a:buClr>
              <a:buSzPct val="180000"/>
              <a:buNone/>
              <a:defRPr/>
            </a:pPr>
            <a:r>
              <a:rPr lang="nl-NL" b="1" dirty="0">
                <a:solidFill>
                  <a:schemeClr val="accent1"/>
                </a:solidFill>
              </a:rPr>
              <a:t>Practical </a:t>
            </a:r>
            <a:r>
              <a:rPr lang="nl-NL" b="1" dirty="0" err="1">
                <a:solidFill>
                  <a:schemeClr val="accent1"/>
                </a:solidFill>
              </a:rPr>
              <a:t>preparations</a:t>
            </a:r>
            <a:endParaRPr lang="nl-NL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  <a:buNone/>
              <a:defRPr/>
            </a:pPr>
            <a:endParaRPr lang="nl-NL" sz="800" b="1" dirty="0">
              <a:solidFill>
                <a:schemeClr val="accent1"/>
              </a:solidFill>
            </a:endParaRPr>
          </a:p>
          <a:p>
            <a:pPr marL="342900" lvl="1" indent="-342900">
              <a:buClr>
                <a:schemeClr val="tx2"/>
              </a:buClr>
              <a:buSzPct val="180000"/>
              <a:defRPr/>
            </a:pPr>
            <a:r>
              <a:rPr lang="nl-NL" dirty="0">
                <a:solidFill>
                  <a:schemeClr val="accent1"/>
                </a:solidFill>
              </a:rPr>
              <a:t>Visa</a:t>
            </a:r>
          </a:p>
          <a:p>
            <a:pPr marL="342900" lvl="1" indent="-342900">
              <a:buClr>
                <a:schemeClr val="tx2"/>
              </a:buClr>
              <a:buSzPct val="180000"/>
              <a:defRPr/>
            </a:pPr>
            <a:r>
              <a:rPr lang="nl-NL" dirty="0" err="1">
                <a:solidFill>
                  <a:schemeClr val="accent1"/>
                </a:solidFill>
              </a:rPr>
              <a:t>Insurances</a:t>
            </a:r>
            <a:endParaRPr lang="nl-NL" dirty="0">
              <a:solidFill>
                <a:schemeClr val="accent1"/>
              </a:solidFill>
            </a:endParaRPr>
          </a:p>
          <a:p>
            <a:pPr marL="342900" lvl="1" indent="-342900">
              <a:buClr>
                <a:schemeClr val="tx2"/>
              </a:buClr>
              <a:buSzPct val="180000"/>
              <a:defRPr/>
            </a:pPr>
            <a:r>
              <a:rPr lang="nl-NL" dirty="0" err="1">
                <a:solidFill>
                  <a:schemeClr val="accent1"/>
                </a:solidFill>
              </a:rPr>
              <a:t>Funding</a:t>
            </a:r>
            <a:r>
              <a:rPr lang="nl-NL" dirty="0">
                <a:solidFill>
                  <a:schemeClr val="accent1"/>
                </a:solidFill>
              </a:rPr>
              <a:t>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nl-NL" sz="1800" dirty="0">
                <a:solidFill>
                  <a:schemeClr val="accent1"/>
                </a:solidFill>
              </a:rPr>
              <a:t>Radboudumc Studentbudget (</a:t>
            </a:r>
            <a:r>
              <a:rPr lang="nl-NL" sz="1800" dirty="0" err="1">
                <a:solidFill>
                  <a:schemeClr val="accent1"/>
                </a:solidFill>
              </a:rPr>
              <a:t>faculty</a:t>
            </a:r>
            <a:r>
              <a:rPr lang="nl-NL" sz="1800" dirty="0">
                <a:solidFill>
                  <a:schemeClr val="accent1"/>
                </a:solidFill>
              </a:rPr>
              <a:t> </a:t>
            </a:r>
            <a:r>
              <a:rPr lang="nl-NL" sz="1800" dirty="0" err="1">
                <a:solidFill>
                  <a:schemeClr val="accent1"/>
                </a:solidFill>
              </a:rPr>
              <a:t>scholarsship</a:t>
            </a:r>
            <a:r>
              <a:rPr lang="nl-NL" sz="1800" dirty="0">
                <a:solidFill>
                  <a:schemeClr val="accent1"/>
                </a:solidFill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nl-NL" sz="1800" dirty="0" err="1">
                <a:solidFill>
                  <a:schemeClr val="accent1"/>
                </a:solidFill>
              </a:rPr>
              <a:t>Individual</a:t>
            </a:r>
            <a:r>
              <a:rPr lang="nl-NL" sz="1800" dirty="0">
                <a:solidFill>
                  <a:schemeClr val="accent1"/>
                </a:solidFill>
              </a:rPr>
              <a:t> Travel Grant (</a:t>
            </a:r>
            <a:r>
              <a:rPr lang="nl-NL" sz="1800" dirty="0" err="1">
                <a:solidFill>
                  <a:schemeClr val="accent1"/>
                </a:solidFill>
              </a:rPr>
              <a:t>university</a:t>
            </a:r>
            <a:r>
              <a:rPr lang="nl-NL" sz="1800" dirty="0">
                <a:solidFill>
                  <a:schemeClr val="accent1"/>
                </a:solidFill>
              </a:rPr>
              <a:t> </a:t>
            </a:r>
            <a:r>
              <a:rPr lang="nl-NL" sz="1800" dirty="0" err="1">
                <a:solidFill>
                  <a:schemeClr val="accent1"/>
                </a:solidFill>
              </a:rPr>
              <a:t>scholarship</a:t>
            </a:r>
            <a:r>
              <a:rPr lang="nl-NL" sz="1800" dirty="0">
                <a:solidFill>
                  <a:schemeClr val="accent1"/>
                </a:solidFill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nl-NL" sz="1800" dirty="0">
                <a:solidFill>
                  <a:schemeClr val="accent1"/>
                </a:solidFill>
              </a:rPr>
              <a:t>Max Planck </a:t>
            </a:r>
            <a:r>
              <a:rPr lang="nl-NL" sz="1800" dirty="0" err="1">
                <a:solidFill>
                  <a:schemeClr val="accent1"/>
                </a:solidFill>
              </a:rPr>
              <a:t>internship</a:t>
            </a:r>
            <a:endParaRPr lang="nl-NL" sz="1800" dirty="0">
              <a:solidFill>
                <a:schemeClr val="accent1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nl-NL" sz="1800" dirty="0">
                <a:solidFill>
                  <a:schemeClr val="accent1"/>
                </a:solidFill>
              </a:rPr>
              <a:t>Erasmus+ </a:t>
            </a:r>
            <a:r>
              <a:rPr lang="nl-NL" sz="1800" dirty="0" err="1">
                <a:solidFill>
                  <a:schemeClr val="accent1"/>
                </a:solidFill>
              </a:rPr>
              <a:t>grant</a:t>
            </a:r>
            <a:endParaRPr lang="nl-NL" sz="1800" dirty="0">
              <a:solidFill>
                <a:schemeClr val="accent1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nl-NL" sz="1800" dirty="0" err="1">
                <a:solidFill>
                  <a:schemeClr val="accent1"/>
                </a:solidFill>
              </a:rPr>
              <a:t>External</a:t>
            </a:r>
            <a:r>
              <a:rPr lang="nl-NL" sz="1800" dirty="0">
                <a:solidFill>
                  <a:schemeClr val="accent1"/>
                </a:solidFill>
              </a:rPr>
              <a:t> </a:t>
            </a:r>
            <a:r>
              <a:rPr lang="nl-NL" sz="1800" dirty="0" err="1">
                <a:solidFill>
                  <a:schemeClr val="accent1"/>
                </a:solidFill>
              </a:rPr>
              <a:t>funding</a:t>
            </a:r>
            <a:endParaRPr lang="nl-NL" sz="1800" dirty="0">
              <a:solidFill>
                <a:schemeClr val="accent1"/>
              </a:solidFill>
            </a:endParaRPr>
          </a:p>
          <a:p>
            <a:pPr marL="322263" lvl="2" indent="0">
              <a:buSzPct val="180000"/>
              <a:buNone/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  <a:buFont typeface="Arial" pitchFamily="34" charset="0"/>
              <a:buNone/>
              <a:defRPr/>
            </a:pPr>
            <a:endParaRPr lang="en-GB" sz="800" dirty="0">
              <a:solidFill>
                <a:schemeClr val="accent1"/>
              </a:solidFill>
            </a:endParaRPr>
          </a:p>
          <a:p>
            <a:pPr>
              <a:buClr>
                <a:srgbClr val="0070C0"/>
              </a:buClr>
              <a:buFontTx/>
              <a:buNone/>
            </a:pPr>
            <a:endParaRPr lang="en-GB" sz="1200" dirty="0"/>
          </a:p>
          <a:p>
            <a:pPr>
              <a:buClr>
                <a:srgbClr val="0070C0"/>
              </a:buClr>
              <a:buFontTx/>
              <a:buNone/>
            </a:pPr>
            <a:endParaRPr lang="en-GB" sz="800" dirty="0"/>
          </a:p>
          <a:p>
            <a:pPr>
              <a:buFontTx/>
              <a:buNone/>
            </a:pPr>
            <a:endParaRPr lang="en-GB" sz="2800" b="1" dirty="0"/>
          </a:p>
          <a:p>
            <a:endParaRPr lang="nl-NL" dirty="0"/>
          </a:p>
        </p:txBody>
      </p:sp>
      <p:sp>
        <p:nvSpPr>
          <p:cNvPr id="16390" name="AutoShape 6" descr="data:image/jpeg;base64,/9j/4AAQSkZJRgABAQAAAQABAAD/2wCEAAkGBxISEhUUEhQVFBQVFRQVFBQUFxUXFRQWFRUWFhUUFxUYHSggGBonHBUYITEhJiwsLi4uFyAzODMvNygtLisBCgoKDg0OGhAQGiwmICQsLCwtLywsLCwsLC0sLCwsLCwsLCwsLCwsLC8sLCw0LCwsLC8sLCwsLCwsLy0sLCwsLP/AABEIAMUA/wMBIgACEQEDEQH/xAAcAAABBQEBAQAAAAAAAAAAAAAAAQIDBQYEBwj/xAA8EAACAgEDAgQFAQYFBAEFAAABAgMRAAQSIQUxBiJBURMyYXGBkQcUQlKhsSPB0eHwFTNDYqIkcoKDkv/EABoBAQEBAQEBAQAAAAAAAAAAAAABAgMEBQb/xAAtEQACAQQABAQGAwEBAAAAAAAAAQIDESExBBJBURNhgfAFInGR0fEyocHhFP/aAAwDAQACEQMRAD8A9xwwwwAwwwwAwwwwAwwwwAwwwwAwwwwAwwwwAwwwwAwwwwAwwwwAwwwwAwwwwAwwwwAwwwwAwwwwAwwwwAwwwwAwwwwAwwwwAwwwwAwwwwAwwwwAwwwwAwwvEvAFwyN5QO5yB9X7D9cA68ZJIF7kD75XS6hz619s5WTALaLWox2g8/pf2zozPbMstHrL8rd/Q+/++Ad+GNvC8AdhjbxbwBcMS8LwBcMTDAFwwwwAwwwwAwwwwAwwwwAwwwwAwwwvADDGF8YXOASk4xpBkZxNuAK03tkbEn1x+3IhMpUspD7bB2EMbHde/f6YFhNuJszJavxm0iodLGxUs6TO8ckjaZl+UPBH5iW9Oa/rXHMy60nTS6nVxTyITErQtpomKg2Vj+Zx7hmPrWcnVXQ9seBqbnhdcNtei/Osm2AB7c+nH07jEMeUvgjesLQS6f4EkLbWKLtim4/7qECjdc/8GaIpnSLurnmrU/Dm49jkMeMKZ2FMjKZTmO0+oPY/rnSGzhKY+OSuDgHaGxbyANjw2UEt4XjAcW8AfeGNvFvAHYY28XBB2GGGQoYYYhOALhjd+JeAPvG7sTDAAtjax2U6+JtMzmONzK4NVEjuobmlMirsU2K5I75G0tm405Svyq9i2rEPHJzFzePYpdNJ8FjDqwzokDxtLJvU9tiD1HF9ge91zjeq9Zm1CJqpDvEREOs0spf4UMnyJMYlItT7ejAj1zlKvFaye+j8Mqzfz/Lm348s6Tvv6o9S6v16DT7AxZ3l4iiiG+ST18oHFfUkD65U9d8Vy6VY5pNJIsBcrKWKGWPjyNtRitEn1PoR7ZR6bpTaswPp3kWXT7jDqhpRBpgnFQCJiGK8mjR7m81A6Rq56XWTQmKiHhhiIEoIqnd2Jr1oAc1zxjmlLXoXwqFJrns98yd0+usdu/XdkUvhHxfGyF9bqBHLK5ZY5QY0jj/gVGYBWFG9182PbJU6RqNJqTN09Vm02ptpIS4RI5KsSo3YKfoD+lVqel9Ji08SQxg7E+UOS5HN92v1/TO2sqg7K7OVTioKcnTjh7T1bphWtb6+pktB4XlOobVTOsLyArLFpd4SRSKXe7Ud477lA/1uOn+H9PC3xEQmSq+LIzSSV7B3JIH2y1rCs2oJHCpxNSe3jWO3b9jSMaVySsa4NGjRo0fY+9Zo4EM7qgLOwVR3LEAD7k5Q9e66ixxrA6vLqHEMJQhgCfnk49FWz96HrnNodPJVFI5dZEB8X95d+Se0sXBVY2qxtArkHkHM7PodZFrn6hq0gj+FH/gxq6sJTWwxp2f4hDNRK9yB9s82Lnd0lzciy/699meiLEAAB2AAH4xpXJ1NgGiLANHuL9D9cjlcLV+pCj6k9hmjgMVqyVWxhXG4B0BscDnOrZIGygmvFvIwcUHAJLwxt4t4IS4jMALJoDuTi559+0LqrvqItGgLWFdowaE0jswiicjtGNrO/wBAo9chTVN1pW5j5QGjKxCRk9qVm+Y3xxlT1PqEvOyWvbaF2j8kEnLbpHRhEA0pEkoAtqpE4rbEnaNfTjk+ucssMKlqIaj8o5P2+n5ypkZ5X4q8R9SsCKZ947JDvDN9o9nmOer+DpNU2jhOtFagr/iDgH5jt3AcBtu2wPW8qdZ4mWDkwkgceUhmH3Cg1mR037ZWGqWGbSgRs6pvjdi43EANsZBfJ7ZWmEz2DDEGLmSnF1rRGfTyxK2wyRsgYfwlhV5lPCz6/R6ddK2h3tHuCSpLGsTgkkFieR370ftm4wzDhd3PRT4hxg6bimm75vv0aMv0nww6aoax5BHK6ETwwi4pCSaNtzwNvPqVv1OXkPSoEkeVY0EklfEevM1VV/oP0zswyqKRmpXqTd2+lvTsGGGGaOIYYYjOB3IFkAXxyew++ALhkI1FnyqzeYqxqttC781WOwsX3wVHNFmqt1qvysD8tkiwQPYjnBbdx0swUEk9gWIFk0PUKOT+Ma0jGwq9ivLEBWBPmqrNgX3A5r746KBVAodlCgklmoehY8n8nJMgwceu6dHKVZgQy3tdGZHUGrAZSDRocduB7ZHpemQQkuqgNXmlclnI57yOSa5Pr65YZWeIOmmeLaNpKukiq/MblDeyQeqn+nB9MjXWx0hJu0XJpEf/AFuJjUQkn92hXeg//ZwhP0BJ+mUOg6wNb1HbHfwNJEWbcpUnUSeQAqwBBVN4o+pOd1anUoTptUdOyna8UkMTtC1coar7gjgggi8zfhHpT6JyI5hqp5NQonEW5oxCa3NI54SVSWbvZuqN2JzWyb8Lmbila3f/AH8noJGMK5ORkE8oXaD3Zgqj3NE/2BP4zZ5xhGKrZIVxjLgDg2PBznByQNlBMDjryIHHA4B1Zi+p6dIerw6iUgJLCY0Y9llBqifS1Ir85tMpfGPS01GklRl3MEdo/cOFO0j+35yAzU3iNtXPsjDNESwgijJV9R8MlXmkk/8AFBu4Hq1ce2SSaqaPUfAcogIAVYlCoLFgA9z7ff0zKdBh1Gl0x1is6ROvmdGhLBEcoiFJk7DsArc32yyl6hMzB5SykKGWSRIzPt9liTypRPdq79x2yFNBq+mRkVMxAPsSD+K5ymj6d0fSt+9SM0jRHcpk+JKYz7qgW/719MtYtYJ0DIDz3LG2scfjM94h8Gy6i2jjhdq/8hZWP/5jsM3gzk3Hhnxdo9fu/dZg5T5kKsjqD67XANfUcZf55j+y79nb9Plk1M7r8V0MaxxkskaMys1uQCzWg9KH1z01TmSi4YYYAYYZDJ8Q7gtLwNjnzcm7tOO3HrzeCpXJsgl1IG4KC7KFJRaBO7tRYgeh9fTCTSq27f5w6hWRuUoX/AeOb59+MmyFwRSI53DcEFrtZaLUOWBDCue32OKunUFjV7mDncSwDAAAqGJC/KOBXPPcnJMMC7FvC8TGTSqilmIVR3J4AyksSYZzySubCJyCotztVga3FStngX3A5H5xTp7vcxI3hlA8u2qpbWtwu+/vkLy9xTqFsC73MVG0FgCoJIYgUvY965474kTOdpICijuU8sDfFMDVVf6jJVQDsAOb445Pc4uBjocWt6Pp5juliR2qrYCyPYn1H0OdMcSooVQFUdgAAAPsO2SZTeKOntNGm1fiCOQSPATSzoFYGI+hPmsA8EqAeORHjKRuF5tRlLA9uvQlise+Yi9xhRpFWu9uPLf0u/plB0/rC63qlREmHSQMTYK3NMVHIYAgqoZaPYls7pJddLEH0Emj2dlSWKVChHBRtrnawNgjbwRmV8M9M1PS982odWmmnRDCGDtqEYi3Shu+IGZj7UGv0IXsrs14alLkimn5/r9dT0sjGkZKRkczhQWJoAWTmjgROl5F2751EYx0vAI1bJAc52BHfHq2UFljWx2I2QHjnjKGbRzLErhtOXM8MbfIrkkAsPVUJLV2O0ZY9B6iiwGNdO0zSA/Fm/edK3xGN25b4l/UCuM0fjfSlfg6tE3tpnJZf5kbg/oa59LOYTqHXNPPqBKIkRVpYYmCx/EZuJJp5BwI1Plqzf5wU0vhGcIzRg/ELeak+WOuDuk7c8duOO+WHU55Re1yD/6laH5HJzM9V1KUhi1McpB3NHCV+Gh7ilXv7Wef7Zr+nRxyRrL/AAkX9vcH88ZUySR5B426vrWr/wCrKlb2rFJPETXfiwrEe+en/sd6hrJ+nq+sLMd7CJ3+eSEBdrMfXncAx7gfk9er12hQ3Kimv4mjuvywzP679sOkhl+GYZWQf+RDERXuFDf074ZEeoDDOXp2tSaNJY2DRyKHRh2KsLBzpJyFEkageL+g7n6C8p9B4n0s0rQpL/jILeF1eORR7lXANcjntzlrJlXqtKC24gbgKDV5qu6v2v0zMm0sFSzktQ+LuzPNqdnzGvSzx34GdX72QAbzz/8Aot/JHfwb6Zb3nPNqwN4UF3RQ2xaBN3tALUtkqe5++VrOH3iQb0dQrRtRShd8V63z9hldH450Jf4fxariyrBOOK3EV/lm41oy0VcPPomzRyK7bhu2KVAUr/3FbncbNr7Vx749YlDFgBuYAMfUhbq/1OcsOsVwCrBgexUgg/kZMJc6nNp6Oi8W8hD44NlMWJbxbznl1Crt3GtzBV+rG6H9DjFlkaqUIA7Bg/JZBYDIVPFmjz6Xxi5eVnXnPDqg5UoCyMrH4goKKIAUgndZ59P4TdcY2PSL5S3nZC5R3osu+7AIHHB2/YZ03gYRWanoqs7PHJLCz18T4LAByOAzKykbq43AA8D2GS9P6PDAbRPOfmkcl5W/+6RyWP653ZWeJdRNHpneAf4g287d5VNw+I6p/EwXcQPUj17ZGksnSMpzahfdl+zv1OoSNd0jKi/zMQo/U5mfFnVVL6PTxsCdVqEJKmx8KFhIxsehKqPqLyOQ6aECdodTrmKgrqAg1Fgi7RQaQH2VRmF6ZrjP1oTwadlWJXkEBURuVEfw3bb2+Jb3XrQF4TezMoRvypu/2R7MRjSMZotUk0ayRsGRxasPUf5H6ZNWaObTTsyJkvvnLJGV+2d1YlYIT4hxcQ4BzyDPL/DnhjdJqA0rxSxvsAQRnyDmyjqQVJ5/OepSDPP/ANonSCtamJzHIWVGKkqfNS7gwPsOQeOBgHDGm95ESZpo4iRI0ixR6cMO63GoZyPYED3PvYdF6ktmJn+Ie6qg2RLX8K8c+/AH3OZHpGnlZEYnUpEhJ06pp0lXYTe5uys1+rA+nOW5jmEqSqkzOW7yoqu5HfypwARkKX2t6WZgRtBv0ayv0seuYzqX7KJ9TKOdNDHfmdARIB9EC035Iz06TWKqgrTE/wAIPb7sLGZrr3iTUoCsY8xBA+GAXT/+jX5rN2bM4RtejdPTTQRQR3siRUW+TSirJ9878+Y5PGfVNJqQwm1BJYVFPbLILrbtPHPa1rPpiBiVBIokAkexI7Zko8jGMmSYhGRlK3V6IMMo9RppY/l8y/yn/I5rGGc8sQOcp01LZ0jNox/UutNHBLJGm6SNSwjPB47kgdwBzx7Z4y/Vt7MzqAWYsdnAG43QU+nOe79Z6YHBrv755f1nwiQSQPevQ/qM83guOj7XAcTCKaktlT0zrEkRuCVkPsCRf3U8HNh0r9osi8aiMOP5o/K35Umj/TPO5+luvIvufmBB4Ndz/tkAndODf2b/ACOFOUT6U6FCuuh7303xdpptoje2YgbDSst/xEMRYH0vLgM7d22U4K/DrzKP4W3A9/Wvwc+c49YD34zQ9J8WaqCtku9f5H8w/BPI/BzrGsns+dW+FNZpv7nusCqt7QBuYs1erHuT9cnD55v0j9pETUJ0MR/mW3T+gsf1zZ6DqkUy7onVx7qQf19s7KSej5Vbh6lN/Oi3DY4HORZceZwBbEAcck0OeByc1c4cp1A4ozhbVMdwjW2VlB37kUg0WZW2ndQJ/IrjH/uoYnexcfEEiAgD4ZUCgCoBIsE82eTi45e5XtpJdM7Ppk+JC5LSacMFZHPJkhLeUX6oSBZsEc2wprNQbpdGlEbvLLqj9iLjj/8An+MvgcMnKb8Z7aV+/vH9HL0rpyaeJYo72rdbjbEklmYn1JJJ/OdWLhmlg4ybk23tiYlY7EykJMMMMAjcZR+Kem/vGmkj/i27kr+ZeVH57fnL18gcYB59pfGEEOnCyJIhiUIqhSVkKigFbsGPsazh/wCtpPETPNud6Ag0xJ2AmwHJ+Y1wfQfU4/x/owupQxArKy7oytU0xfarEHjgWTx6/XO3p/hSSEELqpF3HdIVSPczHv5yCTzf64KP6B1AsGhRRGALA+ZiL5tjzdn0AHPbLX/o4cU917Akf2yhbTrptQr/ABQFHJ3eaR/Rl2r3+5oD3zR6rUM6Bk3KhA8381+xH+WVZwR9zj0/hfp2kf8AeXVVKkNvmclEb0ZQx2hvr3y46T4q0Wpf4cGpikkq9isNxA7kKeSPtnnXiXTzOD/i7UI/8v8Aic/bn0zzjw10fUSdShXTMJGSaN2kj4Eaq4Ls38oAsc9+2GrBH1QDhjVOOyAQ5GwyTGkZDSK+eNy4+XZtNnnfusbaFVVX/TKx+kLS7v8AEZAadwpfngmwBRP0zQMuRNHmbHWNRrRkOodAR/TMn1Twh32j8en6Z6q8OcsulBzLgmd6fESjpng/UPDjp6Efbt+hyofTOnv+L/qO+e+avpKt6ZmOs+HIhW6l3MFW+LY9gPrnGVFH1KPxGWnk8pTVH15zr0mvKNujdkb3BKn9Rl/1Dwu/m8hFEgXVsP5gQf7+2Z7VdKdP9/8AXOTjKJ9CHE0amH7/AMNf039oOrjFPslHHLCmq+eVIB4zZ9H8ZaKckO5QuV/w5yNoIqthPlH+ueJHcnex9+2PXU+4zUazWzlV+HUp5jj6H01DqARYNj3GdCvnjH7PTqdsksbyfBSlqyU3nnlTwKFc/XPQ4vEG0qsi8naCV9C3by/aj+c9EZNq5+c4mkqNR073sakHHA5waTWo48rA/wB/0zsU5pSPO0SYYDDNkFwwwwQfhhhlA1shYZM2RNgGY8Y9PZ0SWIf4sLblIFmqIND15o19Mxut8UauUGGMRB9m950fbsQfMCsgARzXuff2z1Nxnl2r6Mup17wyIKEzTSMRyUVQI0X2Bvn8YAaLqAfTqyRxx0SQ87h5JGAoMoIHxDQ9RtFcA+l14e1DThhIxZ19/wCU9v8ATj6Z1r0LSRHeIYl92Kgkfk5UaOeKCfdHvkLkhFUUm0nkE93II7Lxx39MhTUppY1FtVet1X9ch1XiHSaWNnFEDkrCoLE17L/c5D1OMnl9t+iAjj8c7cw/ifoayAlxKwr5YqCir9SO/Ptm7Kxm5rfDP7TtDrJhApeKRjSCUABz7BgSL+hzcg58xeDfCGo1Gvi+FHMkUUySSSTLtCLG26t3ZmO2hXv7Z9NqcyUfiYuFYKNIxpGPxCMhSIrnNJKgcR7hvKllS/MVUgEj6WR+uSSQMxkV2Hw2UKoUMrqSCHJcN62KoCqyWOEKAB/CABZJND3J5PbIbwitVJHEbV8LuZI2AZjwQAGVqUg0b59sZHoFQEKDRZmNlm5Y2eWJ4s9uwy2K4wpixrxGUeo0APplLr+gK3pmxaPIXgzLibjVaPKup+E++0V/b9My2u8Ouv8ACR9v9DnusujB9M4J+kK3pnKcEz2UuNnDTPMfDvSJoSJIpL8pZliciQ+uwx8E/octOm+KpHUfvMSuUO0SKPhy/LRuvKxAI7gZqtV4fU8gUR2I4I+xyt1einHzVMvtKLI+zjkZ5eeUDy1LVJOT6nT0uWDVMqxSjcrbnicFZABXIrggc8g/xHNgryJ/7D69/wBcxXhTQwQTSSEyI8nAEu0hBdlVcUCCa70eM2yE/Qj3+mZqV53VjmoI79PLuUHteTZzac8cZN8QWAOeaNc0avn2/wBxn0YO6ycWh+MD2eB2NNdiuL4483p/wY0RFh56NiinBS7u+RZybNk0OwwwykEORsMlyNhgEDjMj4u6O7us8W/coAYRttkoXTKfXueM2LDOPWxlkcL3KsB9yCBlB4zrOpfGLDUanUGJTenQxAvM/bkoNnewNxPvlnodVqGjPE60PM7DmvVQ/G1f/VAB7k5Y+FdGryhpaB0yfDihJAIYkmSTb/NfF/QZrpkWjvIAPFff0+uQpT+FmEsdH5kNH7H5T/l+M0KqiCzQHucxvStVDppSQ5k3HbtT5AL4Lv6n6L+vpl71OJm8zqBfyr2/QE8ZUrkZP1PxXp9PE0lmQL/DFTH9ew/XKLw3+1vR6qdYGSSB3IWMybSjMeFXcp8pJ454575m/FHQ0k80m8iqAj5Aq/VgADz/AEzznonhqXVa1IdOk3EilmkWvhKpBLsw4Hb88VhhH1eDjsjTJBkAYlYuGCjcSsfWJWAMrEIx+FZCkZXGFM4OqdciiE4Uh5YITM0INNsAu/8AnuPfMj1Trs2peP8AdpWjYFY5IA3MEjMpSc/DVjNCwO32G4E1znOU0j1UeFqVM6Xd+/f1NJ1XrKRq/wAMfGdERyibiNrvsDFlB4sMTQJpTxjNF1AamM/CfbKmwupjcd+aCzKhKsAQGr+2cXRvC8iSyTBn0vxdpMMTq4RlZywFqVMbbiw4BBY9s0ei6bFDu+GtFjbMSWZj6WzEk/b0yLmezVTwYK0cvGftdPp30QwKWVWKlCQCUatyk+h2ki/scR9ID6ZYbcbIQoJPAAsn2AyOCPNzZwVb9MU9xi6bp6xkAGrulvvQs0MsSrHt5aK8mjuHdhV8e2SxxheBfcnkk8k2e/8AbCpojZDFGSObUFR5ezqe5tlNew49jyc6lGAGRiXd8vIO4bwQQrKaoi7PN/pnRKxl5JJJAosmhYF/Umh/U4g3E/ygE8cHcK4N+n+2EcdGzyxCgnmjV9luh3P/AAY/NEwOwwwykDGtjsQ4BCwyFxnQwyFxlBhvEnhzzvKIknRrZkZijKe7FHHb1P5OYNtisuqOmkXS9o0Mx879rZmssDzwo7DPWvFcbNpJgvJKHge38X9LzKeH9AuqlE7/APbgCxaaI9koDdKR6sTkAyVpljEscKacUBwoEqg/yjtGL9fmNjt2y48PN8aOybZTta+ST6H8j/PO/qDwqjCV0RSCCWYD++Z7wszRyM1qIWtTITSsQfLs9WP0HvgpsItMo9BksurhgRndkjRRbMaVQB6k5UdR1JPEbED1NAE/a7oZhvEennf/ALMpUEHc7Hi/QB2v6+ua5TNzcdN/aH0yaURJqk3k7VDB0DE8AKzAAnNYDnx11vp7RswMkb13KMDz6jPqjwPJK3T9IZ7+KYIi5b5ido5P1qsyUv8ADExcFDDDDAKfr/iGPSbQyu7MruFQL8sYtzucheB6Xf0zM9R6w0kzw6h6088VwlDt3ROopkVVZ5Jw/BUEACzWazr3RY9XGEfgq6SI4CkoyG7AYEGxYIPFHJ9D0yGG/hRqlszUOwLVu2j+G6HAoZylGTfkeylVo04J2vLP/Gn0+3fyMr0Xwg/Ek8jiZSqXavujTcjLuPJjkQg7Wsqa54GajpnTItPGkcSBVRdq8DdXrbdyT3Pvnbgc1GCjo5VeJqVf5P0G1hjGc8hRyCoO6wKNEkGueCfzxxi/BHr5vNuXcB5TVeXj7/Xk5o42GK5NUOLYEm1IINcKRyLB5+x5vCOGqJ8zBQpY0CR9a4785NjWcAgEgEmgD6mroe/AP6ZLC/YWsjeYCwPMwAOwEbqJIB5I9j+mA3NRPlBDBlPzXfBDK1Di/wBR2rJEWgAPQAckk8e5PJwMIZ8Mk+Y8BgV22tAAcNR83N/TkccXkuJkTSFhSeq2r1uSz24BBPv6ceuUbJZJAosmuQPyTQH6nGruJs+WieBRDDsCeLHvxiqgBJ5s1fJrj2HYfjH4IOwwwykDA4YYBG2RNhhlBC4zzDUdO041DwyRl/MwV1do2AHodvfFwyArPEaafSGMQ6dCzk28rNJQWuKJ9b752eG1Os80hIEcbPS/ypzsW+EH2HHtiYZDXQ1mm1vxY1pVRTzQ5P5Y9zkx6THKKcX/AHH2PphhlMkWm8AdPEgleFZHBsGQKeR2J4F/nNemGGASDHYmGALhhhgBhhhgHP1DUfDikkq9iO9dr2qTV/jH/CDWW5DBfIaKirN1X1/oMMMz1OlrQT8/wS4YYZowRzEiqr5luxfBPNcjn64qRge55J5JNX7X2H0xcMheg7DDDBDk0M/xVD8rTSrtBsHa7JZ4/wDW/wA51KoAoCgOwHphhkWjdRWk0u4uNYGxRFc2K5PtRvj+uGGUwf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392" name="AutoShape 8" descr="data:image/jpeg;base64,/9j/4AAQSkZJRgABAQAAAQABAAD/2wCEAAkGBxISEhUUEhQVFBQVFRQVFBQUFxUXFRQWFRUWFhUUFxUYHSggGBonHBUYITEhJiwsLi4uFyAzODMvNygtLisBCgoKDg0OGhAQGiwmICQsLCwtLywsLCwsLC0sLCwsLCwsLCwsLCwsLC8sLCw0LCwsLC8sLCwsLCwsLy0sLCwsLP/AABEIAMUA/wMBIgACEQEDEQH/xAAcAAABBQEBAQAAAAAAAAAAAAAAAQIDBQYEBwj/xAA8EAACAgEDAgQFAQYFBAEFAAABAgMRAAQSIQUxBiJBURMyYXGBkQcUQlKhsSPB0eHwFTNDYqIkcoKDkv/EABoBAQEBAQEBAQAAAAAAAAAAAAABAgMEBQb/xAAtEQACAQQABAQGAwEBAAAAAAAAAQIDESExBBJBURNhgfAFInGR0fEyocHhFP/aAAwDAQACEQMRAD8A9xwwwwAwwwwAwwwwAwwwwAwwwwAwwwwAwwwwAwwwwAwwwwAwwwwAwwwwAwwwwAwwwwAwwwwAwwwwAwwwwAwwwwAwwwwAwwwwAwwwwAwwwwAwwwwAwwwwAwwvEvAFwyN5QO5yB9X7D9cA68ZJIF7kD75XS6hz619s5WTALaLWox2g8/pf2zozPbMstHrL8rd/Q+/++Ad+GNvC8AdhjbxbwBcMS8LwBcMTDAFwwwwAwwwwAwwwwAwwwwAwwwwAwwwvADDGF8YXOASk4xpBkZxNuAK03tkbEn1x+3IhMpUspD7bB2EMbHde/f6YFhNuJszJavxm0iodLGxUs6TO8ckjaZl+UPBH5iW9Oa/rXHMy60nTS6nVxTyITErQtpomKg2Vj+Zx7hmPrWcnVXQ9seBqbnhdcNtei/Osm2AB7c+nH07jEMeUvgjesLQS6f4EkLbWKLtim4/7qECjdc/8GaIpnSLurnmrU/Dm49jkMeMKZ2FMjKZTmO0+oPY/rnSGzhKY+OSuDgHaGxbyANjw2UEt4XjAcW8AfeGNvFvAHYY28XBB2GGGQoYYYhOALhjd+JeAPvG7sTDAAtjax2U6+JtMzmONzK4NVEjuobmlMirsU2K5I75G0tm405Svyq9i2rEPHJzFzePYpdNJ8FjDqwzokDxtLJvU9tiD1HF9ge91zjeq9Zm1CJqpDvEREOs0spf4UMnyJMYlItT7ejAj1zlKvFaye+j8Mqzfz/Lm348s6Tvv6o9S6v16DT7AxZ3l4iiiG+ST18oHFfUkD65U9d8Vy6VY5pNJIsBcrKWKGWPjyNtRitEn1PoR7ZR6bpTaswPp3kWXT7jDqhpRBpgnFQCJiGK8mjR7m81A6Rq56XWTQmKiHhhiIEoIqnd2Jr1oAc1zxjmlLXoXwqFJrns98yd0+usdu/XdkUvhHxfGyF9bqBHLK5ZY5QY0jj/gVGYBWFG9182PbJU6RqNJqTN09Vm02ptpIS4RI5KsSo3YKfoD+lVqel9Ji08SQxg7E+UOS5HN92v1/TO2sqg7K7OVTioKcnTjh7T1bphWtb6+pktB4XlOobVTOsLyArLFpd4SRSKXe7Ud477lA/1uOn+H9PC3xEQmSq+LIzSSV7B3JIH2y1rCs2oJHCpxNSe3jWO3b9jSMaVySsa4NGjRo0fY+9Zo4EM7qgLOwVR3LEAD7k5Q9e66ixxrA6vLqHEMJQhgCfnk49FWz96HrnNodPJVFI5dZEB8X95d+Se0sXBVY2qxtArkHkHM7PodZFrn6hq0gj+FH/gxq6sJTWwxp2f4hDNRK9yB9s82Lnd0lzciy/699meiLEAAB2AAH4xpXJ1NgGiLANHuL9D9cjlcLV+pCj6k9hmjgMVqyVWxhXG4B0BscDnOrZIGygmvFvIwcUHAJLwxt4t4IS4jMALJoDuTi559+0LqrvqItGgLWFdowaE0jswiicjtGNrO/wBAo9chTVN1pW5j5QGjKxCRk9qVm+Y3xxlT1PqEvOyWvbaF2j8kEnLbpHRhEA0pEkoAtqpE4rbEnaNfTjk+ucssMKlqIaj8o5P2+n5ypkZ5X4q8R9SsCKZ947JDvDN9o9nmOer+DpNU2jhOtFagr/iDgH5jt3AcBtu2wPW8qdZ4mWDkwkgceUhmH3Cg1mR037ZWGqWGbSgRs6pvjdi43EANsZBfJ7ZWmEz2DDEGLmSnF1rRGfTyxK2wyRsgYfwlhV5lPCz6/R6ddK2h3tHuCSpLGsTgkkFieR370ftm4wzDhd3PRT4hxg6bimm75vv0aMv0nww6aoax5BHK6ETwwi4pCSaNtzwNvPqVv1OXkPSoEkeVY0EklfEevM1VV/oP0zswyqKRmpXqTd2+lvTsGGGGaOIYYYjOB3IFkAXxyew++ALhkI1FnyqzeYqxqttC781WOwsX3wVHNFmqt1qvysD8tkiwQPYjnBbdx0swUEk9gWIFk0PUKOT+Ma0jGwq9ivLEBWBPmqrNgX3A5r746KBVAodlCgklmoehY8n8nJMgwceu6dHKVZgQy3tdGZHUGrAZSDRocduB7ZHpemQQkuqgNXmlclnI57yOSa5Pr65YZWeIOmmeLaNpKukiq/MblDeyQeqn+nB9MjXWx0hJu0XJpEf/AFuJjUQkn92hXeg//ZwhP0BJ+mUOg6wNb1HbHfwNJEWbcpUnUSeQAqwBBVN4o+pOd1anUoTptUdOyna8UkMTtC1coar7gjgggi8zfhHpT6JyI5hqp5NQonEW5oxCa3NI54SVSWbvZuqN2JzWyb8Lmbila3f/AH8noJGMK5ORkE8oXaD3Zgqj3NE/2BP4zZ5xhGKrZIVxjLgDg2PBznByQNlBMDjryIHHA4B1Zi+p6dIerw6iUgJLCY0Y9llBqifS1Ir85tMpfGPS01GklRl3MEdo/cOFO0j+35yAzU3iNtXPsjDNESwgijJV9R8MlXmkk/8AFBu4Hq1ce2SSaqaPUfAcogIAVYlCoLFgA9z7ff0zKdBh1Gl0x1is6ROvmdGhLBEcoiFJk7DsArc32yyl6hMzB5SykKGWSRIzPt9liTypRPdq79x2yFNBq+mRkVMxAPsSD+K5ymj6d0fSt+9SM0jRHcpk+JKYz7qgW/719MtYtYJ0DIDz3LG2scfjM94h8Gy6i2jjhdq/8hZWP/5jsM3gzk3Hhnxdo9fu/dZg5T5kKsjqD67XANfUcZf55j+y79nb9Plk1M7r8V0MaxxkskaMys1uQCzWg9KH1z01TmSi4YYYAYYZDJ8Q7gtLwNjnzcm7tOO3HrzeCpXJsgl1IG4KC7KFJRaBO7tRYgeh9fTCTSq27f5w6hWRuUoX/AeOb59+MmyFwRSI53DcEFrtZaLUOWBDCue32OKunUFjV7mDncSwDAAAqGJC/KOBXPPcnJMMC7FvC8TGTSqilmIVR3J4AyksSYZzySubCJyCotztVga3FStngX3A5H5xTp7vcxI3hlA8u2qpbWtwu+/vkLy9xTqFsC73MVG0FgCoJIYgUvY965474kTOdpICijuU8sDfFMDVVf6jJVQDsAOb445Pc4uBjocWt6Pp5juliR2qrYCyPYn1H0OdMcSooVQFUdgAAAPsO2SZTeKOntNGm1fiCOQSPATSzoFYGI+hPmsA8EqAeORHjKRuF5tRlLA9uvQlise+Yi9xhRpFWu9uPLf0u/plB0/rC63qlREmHSQMTYK3NMVHIYAgqoZaPYls7pJddLEH0Emj2dlSWKVChHBRtrnawNgjbwRmV8M9M1PS982odWmmnRDCGDtqEYi3Shu+IGZj7UGv0IXsrs14alLkimn5/r9dT0sjGkZKRkczhQWJoAWTmjgROl5F2751EYx0vAI1bJAc52BHfHq2UFljWx2I2QHjnjKGbRzLErhtOXM8MbfIrkkAsPVUJLV2O0ZY9B6iiwGNdO0zSA/Fm/edK3xGN25b4l/UCuM0fjfSlfg6tE3tpnJZf5kbg/oa59LOYTqHXNPPqBKIkRVpYYmCx/EZuJJp5BwI1Plqzf5wU0vhGcIzRg/ELeak+WOuDuk7c8duOO+WHU55Re1yD/6laH5HJzM9V1KUhi1McpB3NHCV+Gh7ilXv7Wef7Zr+nRxyRrL/AAkX9vcH88ZUySR5B426vrWr/wCrKlb2rFJPETXfiwrEe+en/sd6hrJ+nq+sLMd7CJ3+eSEBdrMfXncAx7gfk9er12hQ3Kimv4mjuvywzP679sOkhl+GYZWQf+RDERXuFDf074ZEeoDDOXp2tSaNJY2DRyKHRh2KsLBzpJyFEkageL+g7n6C8p9B4n0s0rQpL/jILeF1eORR7lXANcjntzlrJlXqtKC24gbgKDV5qu6v2v0zMm0sFSzktQ+LuzPNqdnzGvSzx34GdX72QAbzz/8Aot/JHfwb6Zb3nPNqwN4UF3RQ2xaBN3tALUtkqe5++VrOH3iQb0dQrRtRShd8V63z9hldH450Jf4fxariyrBOOK3EV/lm41oy0VcPPomzRyK7bhu2KVAUr/3FbncbNr7Vx749YlDFgBuYAMfUhbq/1OcsOsVwCrBgexUgg/kZMJc6nNp6Oi8W8hD44NlMWJbxbznl1Crt3GtzBV+rG6H9DjFlkaqUIA7Bg/JZBYDIVPFmjz6Xxi5eVnXnPDqg5UoCyMrH4goKKIAUgndZ59P4TdcY2PSL5S3nZC5R3osu+7AIHHB2/YZ03gYRWanoqs7PHJLCz18T4LAByOAzKykbq43AA8D2GS9P6PDAbRPOfmkcl5W/+6RyWP653ZWeJdRNHpneAf4g287d5VNw+I6p/EwXcQPUj17ZGksnSMpzahfdl+zv1OoSNd0jKi/zMQo/U5mfFnVVL6PTxsCdVqEJKmx8KFhIxsehKqPqLyOQ6aECdodTrmKgrqAg1Fgi7RQaQH2VRmF6ZrjP1oTwadlWJXkEBURuVEfw3bb2+Jb3XrQF4TezMoRvypu/2R7MRjSMZotUk0ayRsGRxasPUf5H6ZNWaObTTsyJkvvnLJGV+2d1YlYIT4hxcQ4BzyDPL/DnhjdJqA0rxSxvsAQRnyDmyjqQVJ5/OepSDPP/ANonSCtamJzHIWVGKkqfNS7gwPsOQeOBgHDGm95ESZpo4iRI0ixR6cMO63GoZyPYED3PvYdF6ktmJn+Ie6qg2RLX8K8c+/AH3OZHpGnlZEYnUpEhJ06pp0lXYTe5uys1+rA+nOW5jmEqSqkzOW7yoqu5HfypwARkKX2t6WZgRtBv0ayv0seuYzqX7KJ9TKOdNDHfmdARIB9EC035Iz06TWKqgrTE/wAIPb7sLGZrr3iTUoCsY8xBA+GAXT/+jX5rN2bM4RtejdPTTQRQR3siRUW+TSirJ9878+Y5PGfVNJqQwm1BJYVFPbLILrbtPHPa1rPpiBiVBIokAkexI7Zko8jGMmSYhGRlK3V6IMMo9RppY/l8y/yn/I5rGGc8sQOcp01LZ0jNox/UutNHBLJGm6SNSwjPB47kgdwBzx7Z4y/Vt7MzqAWYsdnAG43QU+nOe79Z6YHBrv755f1nwiQSQPevQ/qM83guOj7XAcTCKaktlT0zrEkRuCVkPsCRf3U8HNh0r9osi8aiMOP5o/K35Umj/TPO5+luvIvufmBB4Ndz/tkAndODf2b/ACOFOUT6U6FCuuh7303xdpptoje2YgbDSst/xEMRYH0vLgM7d22U4K/DrzKP4W3A9/Wvwc+c49YD34zQ9J8WaqCtku9f5H8w/BPI/BzrGsns+dW+FNZpv7nusCqt7QBuYs1erHuT9cnD55v0j9pETUJ0MR/mW3T+gsf1zZ6DqkUy7onVx7qQf19s7KSej5Vbh6lN/Oi3DY4HORZceZwBbEAcck0OeByc1c4cp1A4ozhbVMdwjW2VlB37kUg0WZW2ndQJ/IrjH/uoYnexcfEEiAgD4ZUCgCoBIsE82eTi45e5XtpJdM7Ppk+JC5LSacMFZHPJkhLeUX6oSBZsEc2wprNQbpdGlEbvLLqj9iLjj/8An+MvgcMnKb8Z7aV+/vH9HL0rpyaeJYo72rdbjbEklmYn1JJJ/OdWLhmlg4ybk23tiYlY7EykJMMMMAjcZR+Kem/vGmkj/i27kr+ZeVH57fnL18gcYB59pfGEEOnCyJIhiUIqhSVkKigFbsGPsazh/wCtpPETPNud6Ag0xJ2AmwHJ+Y1wfQfU4/x/owupQxArKy7oytU0xfarEHjgWTx6/XO3p/hSSEELqpF3HdIVSPczHv5yCTzf64KP6B1AsGhRRGALA+ZiL5tjzdn0AHPbLX/o4cU917Akf2yhbTrptQr/ABQFHJ3eaR/Rl2r3+5oD3zR6rUM6Bk3KhA8381+xH+WVZwR9zj0/hfp2kf8AeXVVKkNvmclEb0ZQx2hvr3y46T4q0Wpf4cGpikkq9isNxA7kKeSPtnnXiXTzOD/i7UI/8v8Aic/bn0zzjw10fUSdShXTMJGSaN2kj4Eaq4Ls38oAsc9+2GrBH1QDhjVOOyAQ5GwyTGkZDSK+eNy4+XZtNnnfusbaFVVX/TKx+kLS7v8AEZAadwpfngmwBRP0zQMuRNHmbHWNRrRkOodAR/TMn1Twh32j8en6Z6q8OcsulBzLgmd6fESjpng/UPDjp6Efbt+hyofTOnv+L/qO+e+avpKt6ZmOs+HIhW6l3MFW+LY9gPrnGVFH1KPxGWnk8pTVH15zr0mvKNujdkb3BKn9Rl/1Dwu/m8hFEgXVsP5gQf7+2Z7VdKdP9/8AXOTjKJ9CHE0amH7/AMNf039oOrjFPslHHLCmq+eVIB4zZ9H8ZaKckO5QuV/w5yNoIqthPlH+ueJHcnex9+2PXU+4zUazWzlV+HUp5jj6H01DqARYNj3GdCvnjH7PTqdsksbyfBSlqyU3nnlTwKFc/XPQ4vEG0qsi8naCV9C3by/aj+c9EZNq5+c4mkqNR073sakHHA5waTWo48rA/wB/0zsU5pSPO0SYYDDNkFwwwwQfhhhlA1shYZM2RNgGY8Y9PZ0SWIf4sLblIFmqIND15o19Mxut8UauUGGMRB9m950fbsQfMCsgARzXuff2z1Nxnl2r6Mup17wyIKEzTSMRyUVQI0X2Bvn8YAaLqAfTqyRxx0SQ87h5JGAoMoIHxDQ9RtFcA+l14e1DThhIxZ19/wCU9v8ATj6Z1r0LSRHeIYl92Kgkfk5UaOeKCfdHvkLkhFUUm0nkE93II7Lxx39MhTUppY1FtVet1X9ch1XiHSaWNnFEDkrCoLE17L/c5D1OMnl9t+iAjj8c7cw/ifoayAlxKwr5YqCir9SO/Ptm7Kxm5rfDP7TtDrJhApeKRjSCUABz7BgSL+hzcg58xeDfCGo1Gvi+FHMkUUySSSTLtCLG26t3ZmO2hXv7Z9NqcyUfiYuFYKNIxpGPxCMhSIrnNJKgcR7hvKllS/MVUgEj6WR+uSSQMxkV2Hw2UKoUMrqSCHJcN62KoCqyWOEKAB/CABZJND3J5PbIbwitVJHEbV8LuZI2AZjwQAGVqUg0b59sZHoFQEKDRZmNlm5Y2eWJ4s9uwy2K4wpixrxGUeo0APplLr+gK3pmxaPIXgzLibjVaPKup+E++0V/b9My2u8Ouv8ACR9v9DnusujB9M4J+kK3pnKcEz2UuNnDTPMfDvSJoSJIpL8pZliciQ+uwx8E/octOm+KpHUfvMSuUO0SKPhy/LRuvKxAI7gZqtV4fU8gUR2I4I+xyt1einHzVMvtKLI+zjkZ5eeUDy1LVJOT6nT0uWDVMqxSjcrbnicFZABXIrggc8g/xHNgryJ/7D69/wBcxXhTQwQTSSEyI8nAEu0hBdlVcUCCa70eM2yE/Qj3+mZqV53VjmoI79PLuUHteTZzac8cZN8QWAOeaNc0avn2/wBxn0YO6ycWh+MD2eB2NNdiuL4483p/wY0RFh56NiinBS7u+RZybNk0OwwwykEORsMlyNhgEDjMj4u6O7us8W/coAYRttkoXTKfXueM2LDOPWxlkcL3KsB9yCBlB4zrOpfGLDUanUGJTenQxAvM/bkoNnewNxPvlnodVqGjPE60PM7DmvVQ/G1f/VAB7k5Y+FdGryhpaB0yfDihJAIYkmSTb/NfF/QZrpkWjvIAPFff0+uQpT+FmEsdH5kNH7H5T/l+M0KqiCzQHucxvStVDppSQ5k3HbtT5AL4Lv6n6L+vpl71OJm8zqBfyr2/QE8ZUrkZP1PxXp9PE0lmQL/DFTH9ew/XKLw3+1vR6qdYGSSB3IWMybSjMeFXcp8pJ454575m/FHQ0k80m8iqAj5Aq/VgADz/AEzznonhqXVa1IdOk3EilmkWvhKpBLsw4Hb88VhhH1eDjsjTJBkAYlYuGCjcSsfWJWAMrEIx+FZCkZXGFM4OqdciiE4Uh5YITM0INNsAu/8AnuPfMj1Trs2peP8AdpWjYFY5IA3MEjMpSc/DVjNCwO32G4E1znOU0j1UeFqVM6Xd+/f1NJ1XrKRq/wAMfGdERyibiNrvsDFlB4sMTQJpTxjNF1AamM/CfbKmwupjcd+aCzKhKsAQGr+2cXRvC8iSyTBn0vxdpMMTq4RlZywFqVMbbiw4BBY9s0ei6bFDu+GtFjbMSWZj6WzEk/b0yLmezVTwYK0cvGftdPp30QwKWVWKlCQCUatyk+h2ki/scR9ID6ZYbcbIQoJPAAsn2AyOCPNzZwVb9MU9xi6bp6xkAGrulvvQs0MsSrHt5aK8mjuHdhV8e2SxxheBfcnkk8k2e/8AbCpojZDFGSObUFR5ezqe5tlNew49jyc6lGAGRiXd8vIO4bwQQrKaoi7PN/pnRKxl5JJJAosmhYF/Umh/U4g3E/ygE8cHcK4N+n+2EcdGzyxCgnmjV9luh3P/AAY/NEwOwwwykDGtjsQ4BCwyFxnQwyFxlBhvEnhzzvKIknRrZkZijKe7FHHb1P5OYNtisuqOmkXS9o0Mx879rZmssDzwo7DPWvFcbNpJgvJKHge38X9LzKeH9AuqlE7/APbgCxaaI9koDdKR6sTkAyVpljEscKacUBwoEqg/yjtGL9fmNjt2y48PN8aOybZTta+ST6H8j/PO/qDwqjCV0RSCCWYD++Z7wszRyM1qIWtTITSsQfLs9WP0HvgpsItMo9BksurhgRndkjRRbMaVQB6k5UdR1JPEbED1NAE/a7oZhvEennf/ALMpUEHc7Hi/QB2v6+ua5TNzcdN/aH0yaURJqk3k7VDB0DE8AKzAAnNYDnx11vp7RswMkb13KMDz6jPqjwPJK3T9IZ7+KYIi5b5ido5P1qsyUv8ADExcFDDDDAKfr/iGPSbQyu7MruFQL8sYtzucheB6Xf0zM9R6w0kzw6h6088VwlDt3ROopkVVZ5Jw/BUEACzWazr3RY9XGEfgq6SI4CkoyG7AYEGxYIPFHJ9D0yGG/hRqlszUOwLVu2j+G6HAoZylGTfkeylVo04J2vLP/Gn0+3fyMr0Xwg/Ek8jiZSqXavujTcjLuPJjkQg7Wsqa54GajpnTItPGkcSBVRdq8DdXrbdyT3Pvnbgc1GCjo5VeJqVf5P0G1hjGc8hRyCoO6wKNEkGueCfzxxi/BHr5vNuXcB5TVeXj7/Xk5o42GK5NUOLYEm1IINcKRyLB5+x5vCOGqJ8zBQpY0CR9a4785NjWcAgEgEmgD6mroe/AP6ZLC/YWsjeYCwPMwAOwEbqJIB5I9j+mA3NRPlBDBlPzXfBDK1Di/wBR2rJEWgAPQAckk8e5PJwMIZ8Mk+Y8BgV22tAAcNR83N/TkccXkuJkTSFhSeq2r1uSz24BBPv6ceuUbJZJAosmuQPyTQH6nGruJs+WieBRDDsCeLHvxiqgBJ5s1fJrj2HYfjH4IOwwwykDA4YYBG2RNhhlBC4zzDUdO041DwyRl/MwV1do2AHodvfFwyArPEaafSGMQ6dCzk28rNJQWuKJ9b752eG1Os80hIEcbPS/ypzsW+EH2HHtiYZDXQ1mm1vxY1pVRTzQ5P5Y9zkx6THKKcX/AHH2PphhlMkWm8AdPEgleFZHBsGQKeR2J4F/nNemGGASDHYmGALhhhgBhhhgHP1DUfDikkq9iO9dr2qTV/jH/CDWW5DBfIaKirN1X1/oMMMz1OlrQT8/wS4YYZowRzEiqr5luxfBPNcjn64qRge55J5JNX7X2H0xcMheg7DDDBDk0M/xVD8rTSrtBsHa7JZ4/wDW/wA51KoAoCgOwHphhkWjdRWk0u4uNYGxRFc2K5PtRvj+uGGUwf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Afbeelding 2">
            <a:hlinkClick r:id="rId3"/>
            <a:extLst>
              <a:ext uri="{FF2B5EF4-FFF2-40B4-BE49-F238E27FC236}">
                <a16:creationId xmlns:a16="http://schemas.microsoft.com/office/drawing/2014/main" id="{66582269-EB22-451D-9F5D-6563C66CB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198" y="3573016"/>
            <a:ext cx="1902117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8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00000" cy="533400"/>
          </a:xfrm>
        </p:spPr>
        <p:txBody>
          <a:bodyPr/>
          <a:lstStyle/>
          <a:p>
            <a:r>
              <a:rPr lang="nl-NL" dirty="0"/>
              <a:t>OSIRIS Abroad: </a:t>
            </a:r>
            <a:r>
              <a:rPr lang="nl-NL" b="0" dirty="0" err="1"/>
              <a:t>study</a:t>
            </a:r>
            <a:r>
              <a:rPr lang="nl-NL" b="0" dirty="0"/>
              <a:t> &amp; </a:t>
            </a:r>
            <a:r>
              <a:rPr lang="nl-NL" b="0" dirty="0" err="1"/>
              <a:t>internship</a:t>
            </a:r>
            <a:endParaRPr lang="nl-NL" sz="32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628800"/>
            <a:ext cx="8208912" cy="4032448"/>
          </a:xfrm>
        </p:spPr>
        <p:txBody>
          <a:bodyPr/>
          <a:lstStyle/>
          <a:p>
            <a:pPr marL="0" lvl="1" indent="0">
              <a:lnSpc>
                <a:spcPct val="100000"/>
              </a:lnSpc>
              <a:buNone/>
            </a:pPr>
            <a:r>
              <a:rPr lang="nl-NL" dirty="0" err="1">
                <a:solidFill>
                  <a:schemeClr val="accent1"/>
                </a:solidFill>
              </a:rPr>
              <a:t>You</a:t>
            </a:r>
            <a:r>
              <a:rPr lang="nl-NL" dirty="0">
                <a:solidFill>
                  <a:schemeClr val="accent1"/>
                </a:solidFill>
              </a:rPr>
              <a:t> have to </a:t>
            </a:r>
            <a:r>
              <a:rPr lang="nl-NL" dirty="0" err="1">
                <a:solidFill>
                  <a:schemeClr val="accent1"/>
                </a:solidFill>
              </a:rPr>
              <a:t>indicate</a:t>
            </a:r>
            <a:r>
              <a:rPr lang="nl-NL" dirty="0">
                <a:solidFill>
                  <a:schemeClr val="accent1"/>
                </a:solidFill>
              </a:rPr>
              <a:t> in “OSIRIS </a:t>
            </a:r>
            <a:r>
              <a:rPr lang="nl-NL" dirty="0" err="1">
                <a:solidFill>
                  <a:schemeClr val="accent1"/>
                </a:solidFill>
              </a:rPr>
              <a:t>Abroad</a:t>
            </a:r>
            <a:r>
              <a:rPr lang="nl-NL" dirty="0">
                <a:solidFill>
                  <a:schemeClr val="accent1"/>
                </a:solidFill>
              </a:rPr>
              <a:t>” </a:t>
            </a:r>
            <a:r>
              <a:rPr lang="nl-NL" dirty="0" err="1">
                <a:solidFill>
                  <a:schemeClr val="accent1"/>
                </a:solidFill>
              </a:rPr>
              <a:t>whether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you</a:t>
            </a:r>
            <a:r>
              <a:rPr lang="nl-NL" dirty="0">
                <a:solidFill>
                  <a:schemeClr val="accent1"/>
                </a:solidFill>
              </a:rPr>
              <a:t> want to ga </a:t>
            </a:r>
            <a:r>
              <a:rPr lang="nl-NL" dirty="0" err="1">
                <a:solidFill>
                  <a:schemeClr val="accent1"/>
                </a:solidFill>
              </a:rPr>
              <a:t>abroad</a:t>
            </a:r>
            <a:r>
              <a:rPr lang="nl-NL" dirty="0">
                <a:solidFill>
                  <a:schemeClr val="accent1"/>
                </a:solidFill>
              </a:rPr>
              <a:t> for </a:t>
            </a:r>
            <a:r>
              <a:rPr lang="nl-NL" dirty="0" err="1">
                <a:solidFill>
                  <a:schemeClr val="accent1"/>
                </a:solidFill>
              </a:rPr>
              <a:t>study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or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internship</a:t>
            </a:r>
            <a:r>
              <a:rPr lang="nl-NL" dirty="0">
                <a:solidFill>
                  <a:schemeClr val="accent1"/>
                </a:solidFill>
              </a:rPr>
              <a:t>.</a:t>
            </a:r>
            <a:endParaRPr lang="nl-NL" b="1" dirty="0">
              <a:solidFill>
                <a:schemeClr val="accent1"/>
              </a:solidFill>
            </a:endParaRPr>
          </a:p>
          <a:p>
            <a:pPr marL="0" lvl="1" indent="0">
              <a:lnSpc>
                <a:spcPct val="100000"/>
              </a:lnSpc>
              <a:buNone/>
            </a:pPr>
            <a:endParaRPr lang="nl-NL" dirty="0">
              <a:solidFill>
                <a:schemeClr val="accent1"/>
              </a:solidFill>
            </a:endParaRPr>
          </a:p>
          <a:p>
            <a:pPr marL="714375" lvl="1" indent="-457200">
              <a:lnSpc>
                <a:spcPct val="100000"/>
              </a:lnSpc>
              <a:buFont typeface="+mj-lt"/>
              <a:buAutoNum type="arabicPeriod"/>
            </a:pPr>
            <a:r>
              <a:rPr lang="nl-NL" dirty="0">
                <a:solidFill>
                  <a:schemeClr val="accent1"/>
                </a:solidFill>
              </a:rPr>
              <a:t>For </a:t>
            </a:r>
            <a:r>
              <a:rPr lang="nl-NL" b="1" dirty="0" err="1">
                <a:solidFill>
                  <a:schemeClr val="accent1"/>
                </a:solidFill>
              </a:rPr>
              <a:t>internship</a:t>
            </a:r>
            <a:r>
              <a:rPr lang="nl-NL" dirty="0">
                <a:solidFill>
                  <a:schemeClr val="accent1"/>
                </a:solidFill>
              </a:rPr>
              <a:t> &amp; </a:t>
            </a:r>
            <a:r>
              <a:rPr lang="nl-NL" b="1" dirty="0" err="1">
                <a:solidFill>
                  <a:schemeClr val="accent1"/>
                </a:solidFill>
              </a:rPr>
              <a:t>study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dirty="0">
                <a:solidFill>
                  <a:schemeClr val="accent1"/>
                </a:solidFill>
              </a:rPr>
              <a:t>(</a:t>
            </a:r>
            <a:r>
              <a:rPr lang="nl-NL" dirty="0" err="1">
                <a:solidFill>
                  <a:schemeClr val="accent1"/>
                </a:solidFill>
              </a:rPr>
              <a:t>electives</a:t>
            </a:r>
            <a:r>
              <a:rPr lang="nl-NL" dirty="0">
                <a:solidFill>
                  <a:schemeClr val="accent1"/>
                </a:solidFill>
              </a:rPr>
              <a:t>): to secure Radboud University </a:t>
            </a:r>
            <a:r>
              <a:rPr lang="nl-NL" b="1" dirty="0" err="1">
                <a:solidFill>
                  <a:schemeClr val="accent1"/>
                </a:solidFill>
              </a:rPr>
              <a:t>funding</a:t>
            </a:r>
            <a:endParaRPr lang="nl-NL" dirty="0">
              <a:solidFill>
                <a:schemeClr val="accent1"/>
              </a:solidFill>
            </a:endParaRPr>
          </a:p>
          <a:p>
            <a:pPr marL="547688" lvl="1" indent="-290513">
              <a:lnSpc>
                <a:spcPct val="100000"/>
              </a:lnSpc>
              <a:buFont typeface="+mj-lt"/>
              <a:buAutoNum type="arabicPeriod"/>
            </a:pPr>
            <a:endParaRPr lang="nl-NL" sz="1200" dirty="0">
              <a:solidFill>
                <a:schemeClr val="accent1"/>
              </a:solidFill>
            </a:endParaRPr>
          </a:p>
          <a:p>
            <a:pPr marL="714375" lvl="1" indent="-457200">
              <a:lnSpc>
                <a:spcPct val="100000"/>
              </a:lnSpc>
              <a:buFont typeface="+mj-lt"/>
              <a:buAutoNum type="arabicPeriod"/>
            </a:pPr>
            <a:r>
              <a:rPr lang="nl-NL" dirty="0">
                <a:solidFill>
                  <a:schemeClr val="accent1"/>
                </a:solidFill>
              </a:rPr>
              <a:t>For </a:t>
            </a:r>
            <a:r>
              <a:rPr lang="nl-NL" b="1" dirty="0" err="1">
                <a:solidFill>
                  <a:schemeClr val="accent1"/>
                </a:solidFill>
              </a:rPr>
              <a:t>study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dirty="0">
                <a:solidFill>
                  <a:schemeClr val="accent1"/>
                </a:solidFill>
              </a:rPr>
              <a:t>(</a:t>
            </a:r>
            <a:r>
              <a:rPr lang="nl-NL" dirty="0" err="1">
                <a:solidFill>
                  <a:schemeClr val="accent1"/>
                </a:solidFill>
              </a:rPr>
              <a:t>electives</a:t>
            </a:r>
            <a:r>
              <a:rPr lang="nl-NL" dirty="0">
                <a:solidFill>
                  <a:schemeClr val="accent1"/>
                </a:solidFill>
              </a:rPr>
              <a:t>) </a:t>
            </a:r>
            <a:r>
              <a:rPr lang="nl-NL" dirty="0" err="1">
                <a:solidFill>
                  <a:schemeClr val="accent1"/>
                </a:solidFill>
              </a:rPr>
              <a:t>only</a:t>
            </a:r>
            <a:r>
              <a:rPr lang="nl-NL" dirty="0">
                <a:solidFill>
                  <a:schemeClr val="accent1"/>
                </a:solidFill>
              </a:rPr>
              <a:t>: to secure a spot at a partner </a:t>
            </a:r>
            <a:r>
              <a:rPr lang="nl-NL" dirty="0" err="1">
                <a:solidFill>
                  <a:schemeClr val="accent1"/>
                </a:solidFill>
              </a:rPr>
              <a:t>university</a:t>
            </a:r>
            <a:endParaRPr lang="nl-NL" dirty="0">
              <a:solidFill>
                <a:schemeClr val="accent1"/>
              </a:solidFill>
            </a:endParaRPr>
          </a:p>
          <a:p>
            <a:pPr marL="547688" lvl="1" indent="-290513">
              <a:lnSpc>
                <a:spcPct val="100000"/>
              </a:lnSpc>
            </a:pPr>
            <a:endParaRPr lang="nl-NL" dirty="0">
              <a:solidFill>
                <a:schemeClr val="accent1"/>
              </a:solidFill>
            </a:endParaRPr>
          </a:p>
          <a:p>
            <a:pPr marL="547688" lvl="1" indent="-290513">
              <a:lnSpc>
                <a:spcPct val="100000"/>
              </a:lnSpc>
            </a:pPr>
            <a:endParaRPr lang="nl-NL" dirty="0">
              <a:solidFill>
                <a:schemeClr val="accent1"/>
              </a:solidFill>
            </a:endParaRPr>
          </a:p>
          <a:p>
            <a:pPr marL="547688" lvl="1" indent="-290513">
              <a:lnSpc>
                <a:spcPct val="100000"/>
              </a:lnSpc>
            </a:pPr>
            <a:endParaRPr lang="nl-NL" dirty="0">
              <a:solidFill>
                <a:schemeClr val="accent1"/>
              </a:solidFill>
            </a:endParaRPr>
          </a:p>
          <a:p>
            <a:pPr marL="257175" lvl="1" indent="0" algn="ctr">
              <a:lnSpc>
                <a:spcPct val="100000"/>
              </a:lnSpc>
              <a:buNone/>
            </a:pPr>
            <a:r>
              <a:rPr lang="nl-NL" b="1" dirty="0">
                <a:solidFill>
                  <a:schemeClr val="accent1"/>
                </a:solidFill>
              </a:rPr>
              <a:t>Keep in mind: </a:t>
            </a:r>
          </a:p>
          <a:p>
            <a:pPr marL="257175" lvl="1" indent="0" algn="ctr">
              <a:lnSpc>
                <a:spcPct val="100000"/>
              </a:lnSpc>
              <a:buNone/>
            </a:pPr>
            <a:r>
              <a:rPr lang="nl-NL" b="1" dirty="0" err="1">
                <a:solidFill>
                  <a:schemeClr val="accent1"/>
                </a:solidFill>
              </a:rPr>
              <a:t>Approval</a:t>
            </a:r>
            <a:r>
              <a:rPr lang="nl-NL" dirty="0">
                <a:solidFill>
                  <a:schemeClr val="accent1"/>
                </a:solidFill>
              </a:rPr>
              <a:t> of </a:t>
            </a:r>
            <a:r>
              <a:rPr lang="nl-NL" dirty="0" err="1">
                <a:solidFill>
                  <a:schemeClr val="accent1"/>
                </a:solidFill>
              </a:rPr>
              <a:t>an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internship</a:t>
            </a:r>
            <a:r>
              <a:rPr lang="nl-NL" dirty="0">
                <a:solidFill>
                  <a:schemeClr val="accent1"/>
                </a:solidFill>
              </a:rPr>
              <a:t> or </a:t>
            </a:r>
            <a:r>
              <a:rPr lang="nl-NL" dirty="0" err="1">
                <a:solidFill>
                  <a:schemeClr val="accent1"/>
                </a:solidFill>
              </a:rPr>
              <a:t>study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abroad</a:t>
            </a:r>
            <a:r>
              <a:rPr lang="nl-NL" dirty="0">
                <a:solidFill>
                  <a:schemeClr val="accent1"/>
                </a:solidFill>
              </a:rPr>
              <a:t> as part of </a:t>
            </a:r>
            <a:r>
              <a:rPr lang="nl-NL" dirty="0" err="1">
                <a:solidFill>
                  <a:schemeClr val="accent1"/>
                </a:solidFill>
              </a:rPr>
              <a:t>your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studyplan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can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only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be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arranged</a:t>
            </a:r>
            <a:r>
              <a:rPr lang="nl-NL" dirty="0">
                <a:solidFill>
                  <a:schemeClr val="accent1"/>
                </a:solidFill>
              </a:rPr>
              <a:t> via the </a:t>
            </a:r>
            <a:r>
              <a:rPr lang="nl-NL" dirty="0" err="1">
                <a:solidFill>
                  <a:schemeClr val="accent1"/>
                </a:solidFill>
              </a:rPr>
              <a:t>BoE</a:t>
            </a:r>
            <a:r>
              <a:rPr lang="nl-NL" dirty="0">
                <a:solidFill>
                  <a:schemeClr val="accent1"/>
                </a:solidFill>
              </a:rPr>
              <a:t>, </a:t>
            </a:r>
            <a:r>
              <a:rPr lang="nl-NL" dirty="0" err="1">
                <a:solidFill>
                  <a:schemeClr val="accent1"/>
                </a:solidFill>
              </a:rPr>
              <a:t>not</a:t>
            </a:r>
            <a:r>
              <a:rPr lang="nl-NL" dirty="0">
                <a:solidFill>
                  <a:schemeClr val="accent1"/>
                </a:solidFill>
              </a:rPr>
              <a:t> via OSIRIS Abroad!</a:t>
            </a:r>
            <a:endParaRPr lang="nl-NL" sz="1200" dirty="0">
              <a:solidFill>
                <a:schemeClr val="accent1"/>
              </a:solidFill>
            </a:endParaRPr>
          </a:p>
          <a:p>
            <a:pPr marL="290513" lvl="1" indent="-290513">
              <a:lnSpc>
                <a:spcPct val="100000"/>
              </a:lnSpc>
            </a:pPr>
            <a:endParaRPr lang="nl-NL" sz="12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nl-NL" sz="1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e_4x3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Presentatie_4x3</Template>
  <TotalTime>2738</TotalTime>
  <Words>1855</Words>
  <Application>Microsoft Office PowerPoint</Application>
  <PresentationFormat>Diavoorstelling (4:3)</PresentationFormat>
  <Paragraphs>410</Paragraphs>
  <Slides>24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Presentatie_4x3</vt:lpstr>
      <vt:lpstr>Study or Internship abroad      BMS &amp; MMD</vt:lpstr>
      <vt:lpstr>Program</vt:lpstr>
      <vt:lpstr>Radboudumc International Office Contact Information</vt:lpstr>
      <vt:lpstr>Options abroad BMS</vt:lpstr>
      <vt:lpstr>Examples internships BMS</vt:lpstr>
      <vt:lpstr>Options abroad MMD</vt:lpstr>
      <vt:lpstr>Examples internships MMD</vt:lpstr>
      <vt:lpstr>Practical preparation</vt:lpstr>
      <vt:lpstr>OSIRIS Abroad: study &amp; internship</vt:lpstr>
      <vt:lpstr>OSIRIS internship application </vt:lpstr>
      <vt:lpstr>OSIRIS study exchange application </vt:lpstr>
      <vt:lpstr>Radboudumc: EU study agreements</vt:lpstr>
      <vt:lpstr>Radboud University: EU &amp; non-EU study</vt:lpstr>
      <vt:lpstr>Visa application</vt:lpstr>
      <vt:lpstr>Insurance</vt:lpstr>
      <vt:lpstr>Radboudumc: Studentbudget</vt:lpstr>
      <vt:lpstr>Radboud University: Individual Travel Grant (ITG)</vt:lpstr>
      <vt:lpstr>Radboud Max Planck Internship</vt:lpstr>
      <vt:lpstr>European scholarship: Erasmus+</vt:lpstr>
      <vt:lpstr>SEMP scholarship Switzerland</vt:lpstr>
      <vt:lpstr>External funding examples:</vt:lpstr>
      <vt:lpstr>Brexit!?</vt:lpstr>
      <vt:lpstr>COVID-19 internship abroad</vt:lpstr>
      <vt:lpstr>Questions</vt:lpstr>
    </vt:vector>
  </TitlesOfParts>
  <Company>UMC St Radboud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Z207162</dc:creator>
  <dc:description>versie 1.0</dc:description>
  <cp:lastModifiedBy>Dijk, Cindy van</cp:lastModifiedBy>
  <cp:revision>674</cp:revision>
  <dcterms:created xsi:type="dcterms:W3CDTF">2013-10-02T11:53:35Z</dcterms:created>
  <dcterms:modified xsi:type="dcterms:W3CDTF">2021-11-02T08:52:35Z</dcterms:modified>
  <cp:category>Huisstijl</cp:category>
</cp:coreProperties>
</file>