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7" r:id="rId3"/>
    <p:sldId id="356" r:id="rId4"/>
    <p:sldId id="312" r:id="rId5"/>
    <p:sldId id="354" r:id="rId6"/>
    <p:sldId id="301" r:id="rId7"/>
    <p:sldId id="304" r:id="rId8"/>
    <p:sldId id="357" r:id="rId9"/>
    <p:sldId id="288" r:id="rId10"/>
    <p:sldId id="347" r:id="rId11"/>
    <p:sldId id="279" r:id="rId12"/>
    <p:sldId id="338" r:id="rId13"/>
    <p:sldId id="339" r:id="rId14"/>
    <p:sldId id="340" r:id="rId15"/>
    <p:sldId id="341" r:id="rId16"/>
    <p:sldId id="280" r:id="rId17"/>
    <p:sldId id="281" r:id="rId18"/>
    <p:sldId id="286" r:id="rId19"/>
    <p:sldId id="283" r:id="rId20"/>
    <p:sldId id="284" r:id="rId21"/>
    <p:sldId id="342" r:id="rId22"/>
    <p:sldId id="353" r:id="rId23"/>
    <p:sldId id="350" r:id="rId24"/>
    <p:sldId id="293" r:id="rId25"/>
    <p:sldId id="358" r:id="rId26"/>
    <p:sldId id="337" r:id="rId27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3" autoAdjust="0"/>
  </p:normalViewPr>
  <p:slideViewPr>
    <p:cSldViewPr>
      <p:cViewPr varScale="1">
        <p:scale>
          <a:sx n="98" d="100"/>
          <a:sy n="98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05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78953-F2B9-4C77-BA42-CEE5D68DBDA9}" type="datetimeFigureOut">
              <a:rPr lang="nl-NL" smtClean="0"/>
              <a:pPr/>
              <a:t>12-10-2022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20AF1-4F2A-4AB5-85EC-B2A35D4A3E6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E1EBA-AC86-4632-8267-60DAA6EE8046}" type="datetimeFigureOut">
              <a:rPr lang="nl-NL" smtClean="0"/>
              <a:pPr/>
              <a:t>12-10-2022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2B7B-34A8-4724-86CF-428DD182CB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8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ternationalofficestudents@radboudumc.n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i="1" u="sng" dirty="0">
                <a:solidFill>
                  <a:schemeClr val="accent1"/>
                </a:solidFill>
              </a:rPr>
              <a:t>Tijdschema aanmelden (onder voorbehoud)*</a:t>
            </a:r>
          </a:p>
          <a:p>
            <a:pPr>
              <a:lnSpc>
                <a:spcPct val="12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1 november: voorlichting en vragenuur</a:t>
            </a:r>
          </a:p>
          <a:p>
            <a:pPr>
              <a:lnSpc>
                <a:spcPct val="12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Volgende dag: start inschrijving </a:t>
            </a:r>
            <a:r>
              <a:rPr lang="nl-NL" sz="1050" dirty="0">
                <a:solidFill>
                  <a:schemeClr val="accent1"/>
                </a:solidFill>
              </a:rPr>
              <a:t>(via </a:t>
            </a:r>
            <a:r>
              <a:rPr lang="nl-NL" sz="105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internationalofficestudents@radboudumc.nl</a:t>
            </a:r>
            <a:r>
              <a:rPr lang="nl-NL" sz="1050" dirty="0">
                <a:solidFill>
                  <a:schemeClr val="accent1"/>
                </a:solidFill>
              </a:rPr>
              <a:t>) </a:t>
            </a:r>
          </a:p>
          <a:p>
            <a:pPr>
              <a:lnSpc>
                <a:spcPct val="12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In november: deadline voor inschrijving</a:t>
            </a:r>
          </a:p>
          <a:p>
            <a:pPr>
              <a:lnSpc>
                <a:spcPct val="12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Na deadline: loting indien nodig, anders directe plaatsing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accent1"/>
                </a:solidFill>
              </a:rPr>
              <a:t>* 5e </a:t>
            </a:r>
            <a:r>
              <a:rPr lang="nl-NL" sz="1200" dirty="0" err="1">
                <a:solidFill>
                  <a:schemeClr val="accent1"/>
                </a:solidFill>
              </a:rPr>
              <a:t>jaars</a:t>
            </a:r>
            <a:r>
              <a:rPr lang="nl-NL" sz="1200" dirty="0">
                <a:solidFill>
                  <a:schemeClr val="accent1"/>
                </a:solidFill>
              </a:rPr>
              <a:t> studenten ontvangen hierover een mail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98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503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Bij BMS pas toewijzing Radboudumc begeleider in OSIRIS Zaak, “nog toe te wijzen”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264D0A-84F4-4025-9EBC-9860788A3277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712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F2B7B-34A8-4724-86CF-428DD182CBE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86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accent1"/>
                </a:solidFill>
              </a:rPr>
              <a:t>korte voorbereidende inwerkperiode op Nijmeegs lab/instituut (bijv. pipetteren, database analyse, andere technieken)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D02F4-8B02-46C1-B344-7E69B40C2AE7}" type="slidenum">
              <a:rPr lang="nl-NL" smtClean="0"/>
              <a:pPr>
                <a:defRPr/>
              </a:pPr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671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2D02F4-8B02-46C1-B344-7E69B40C2AE7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6E0A7-ECDC-44EE-8A6F-02F044199B83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nl-NL" b="1" dirty="0">
                <a:solidFill>
                  <a:schemeClr val="accent1"/>
                </a:solidFill>
              </a:rPr>
              <a:t>CSEN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Emmerich: Interne, IC, Heelkunde, Anesthesiologie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Kleve: </a:t>
            </a:r>
            <a:r>
              <a:rPr lang="nl-NL" dirty="0" err="1">
                <a:solidFill>
                  <a:schemeClr val="accent1"/>
                </a:solidFill>
              </a:rPr>
              <a:t>Kinder</a:t>
            </a:r>
            <a:r>
              <a:rPr lang="nl-NL" dirty="0">
                <a:solidFill>
                  <a:schemeClr val="accent1"/>
                </a:solidFill>
              </a:rPr>
              <a:t> GNK</a:t>
            </a:r>
          </a:p>
          <a:p>
            <a:pPr>
              <a:buClr>
                <a:schemeClr val="accent3"/>
              </a:buClr>
              <a:buNone/>
            </a:pPr>
            <a:r>
              <a:rPr lang="nl-NL" i="1" u="sng" dirty="0" err="1">
                <a:solidFill>
                  <a:schemeClr val="accent1"/>
                </a:solidFill>
              </a:rPr>
              <a:t>Aruba:</a:t>
            </a:r>
            <a:r>
              <a:rPr lang="nl-NL" dirty="0" err="1">
                <a:solidFill>
                  <a:schemeClr val="accent1"/>
                </a:solidFill>
              </a:rPr>
              <a:t>Gynaecologie</a:t>
            </a:r>
            <a:r>
              <a:rPr lang="nl-NL" dirty="0">
                <a:solidFill>
                  <a:schemeClr val="accent1"/>
                </a:solidFill>
              </a:rPr>
              <a:t>, Huisartsgeneeskunde</a:t>
            </a:r>
          </a:p>
          <a:p>
            <a:pPr>
              <a:buClr>
                <a:schemeClr val="accent3"/>
              </a:buClr>
              <a:buNone/>
            </a:pPr>
            <a:r>
              <a:rPr lang="nl-NL" i="1" u="sng" dirty="0" err="1">
                <a:solidFill>
                  <a:schemeClr val="accent1"/>
                </a:solidFill>
              </a:rPr>
              <a:t>Curaçao:</a:t>
            </a:r>
            <a:r>
              <a:rPr lang="nl-NL" dirty="0" err="1">
                <a:solidFill>
                  <a:schemeClr val="accent1"/>
                </a:solidFill>
              </a:rPr>
              <a:t>Interne</a:t>
            </a:r>
            <a:endParaRPr lang="nl-NL" dirty="0">
              <a:solidFill>
                <a:schemeClr val="accent1"/>
              </a:solidFill>
            </a:endParaRPr>
          </a:p>
          <a:p>
            <a:endParaRPr lang="nl-NL" dirty="0"/>
          </a:p>
          <a:p>
            <a:r>
              <a:rPr lang="nl-NL" b="1" dirty="0"/>
              <a:t>EPOND</a:t>
            </a:r>
          </a:p>
          <a:p>
            <a:pPr>
              <a:buNone/>
            </a:pPr>
            <a:r>
              <a:rPr lang="nl-NL" i="1" u="sng" dirty="0">
                <a:solidFill>
                  <a:schemeClr val="accent1"/>
                </a:solidFill>
              </a:rPr>
              <a:t>Jaar 4: </a:t>
            </a:r>
            <a:r>
              <a:rPr lang="nl-NL" dirty="0">
                <a:solidFill>
                  <a:schemeClr val="accent1"/>
                </a:solidFill>
              </a:rPr>
              <a:t>Inschrijving als MSc student per 1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dag van maand van CKO9, </a:t>
            </a:r>
            <a:r>
              <a:rPr lang="nl-NL" u="sng" dirty="0">
                <a:solidFill>
                  <a:schemeClr val="accent1"/>
                </a:solidFill>
              </a:rPr>
              <a:t>geen</a:t>
            </a:r>
            <a:r>
              <a:rPr lang="nl-NL" dirty="0">
                <a:solidFill>
                  <a:schemeClr val="accent1"/>
                </a:solidFill>
              </a:rPr>
              <a:t> klinische stage (= geen direct patiëntcontact)</a:t>
            </a:r>
          </a:p>
          <a:p>
            <a:pPr>
              <a:buNone/>
            </a:pPr>
            <a:r>
              <a:rPr lang="nl-NL" i="1" u="sng" dirty="0">
                <a:solidFill>
                  <a:schemeClr val="accent1"/>
                </a:solidFill>
              </a:rPr>
              <a:t>Jaar 6: </a:t>
            </a:r>
            <a:r>
              <a:rPr lang="nl-NL" dirty="0">
                <a:solidFill>
                  <a:schemeClr val="accent1"/>
                </a:solidFill>
              </a:rPr>
              <a:t>Klinisch &amp; niet-klinische stage, In je specialisatierichting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onderwijs/international-office/uitgaande-studenten/meer/voor-studenten-tandheelkunde/soorten-stages/klinische-stag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adboudumc.nl/onderwijs/international-office/uitgaande-studenten/meer/voor-studenten-tandheelkunde/soorten-stages/onderzoeksst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boud.formstack.com/forms/grant_opportunities_to_study_abroa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u-werkinstructies.screenstepslive.com/s/OSIRIS/m/37168/l/652761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ru.nl/io/student/studie-stage-buitenland/beurzen/holland-scholarship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radboudumc.nl/onderwijs/international-office/uitgaande-studenten/meer/voor-studenten-geneeskunde/voorbereiding/verzekering/ziektekostenverzekering" TargetMode="External"/><Relationship Id="rId7" Type="http://schemas.openxmlformats.org/officeDocument/2006/relationships/hyperlink" Target="https://www.radboudumc.nl/onderwijs/international-office/uitgaande-studenten/meer/voor-studenten-geneeskunde/voorbereiding/verzekering/medische-aansprakelijkhei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dboudumc.nl/onderwijs/international-office/uitgaande-studenten/meer/voor-studenten-geneeskunde/voorbereiding/verzekering/arbeidsongeschiktheidsverzekering-of-ongevallenverzekering" TargetMode="External"/><Relationship Id="rId5" Type="http://schemas.openxmlformats.org/officeDocument/2006/relationships/hyperlink" Target="https://www.radboudumc.nl/onderwijs/international-office/uitgaande-studenten/meer/voor-studenten-geneeskunde/voorbereiding/verzekering/aansprakelijkheidsverzekering-voor-particulieren" TargetMode="External"/><Relationship Id="rId4" Type="http://schemas.openxmlformats.org/officeDocument/2006/relationships/hyperlink" Target="https://www.radboudumc.nl/onderwijs/international-office/uitgaande-studenten/meer/voor-studenten-geneeskunde/voorbereiding/verzekering/reisverzeker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.nl/publish/pages/952695/erasmus_202122_grants_per_day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gif"/><Relationship Id="rId5" Type="http://schemas.openxmlformats.org/officeDocument/2006/relationships/hyperlink" Target="http://www.erasmusplus.nl/" TargetMode="External"/><Relationship Id="rId4" Type="http://schemas.openxmlformats.org/officeDocument/2006/relationships/hyperlink" Target="https://www.ru.nl/io/student/studie-stage-buitenland/beurzen/erasmus-beur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boudumc.nl/getmedia/3d1f27f3-c756-4a55-9719-eb1b3e64aa99/UMCNstudentenbudget_aanvraagformulier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g.de/11741001/research_page?tab=institutes" TargetMode="External"/><Relationship Id="rId2" Type="http://schemas.openxmlformats.org/officeDocument/2006/relationships/hyperlink" Target="https://www.ru.nl/radboudinternational/english/students/outgoing-exchange/grants/radboud-max-planck-internships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hyperlink" Target="http://www.mpg.de/e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vetia.ch/fileadmin/user_upload/Dokumente/Bereich_3/SEMP/Factsheets/Movetia_HE_SEMP_EN_Factsheet_SMS.pdf" TargetMode="External"/><Relationship Id="rId2" Type="http://schemas.openxmlformats.org/officeDocument/2006/relationships/hyperlink" Target="https://www.movetia.ch/en/programmes/europe/swiss-programme-for-erasmus/higher-education/mobilit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hyperlink" Target="https://www.movetia.ch/fileadmin/user_upload/Dokumente/Bereich_3/SEMP/Factsheets/Movetia_HE_SEMP_EN_Factsheet_SMT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student-vis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u.nl/io/student/studie-stage-buitenland/brexit-uitwisseling-verenigd-koninkrijk/" TargetMode="External"/><Relationship Id="rId4" Type="http://schemas.openxmlformats.org/officeDocument/2006/relationships/hyperlink" Target="https://www.erasmusplus.org.uk/t5-visa-and-certificate-of-sponsorshi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.nl/io/student/studie-stage-buitenland/coronavirus-uitwisseling/" TargetMode="External"/><Relationship Id="rId2" Type="http://schemas.openxmlformats.org/officeDocument/2006/relationships/hyperlink" Target="https://www.nederlandwereldwijd.nl/reisadvie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ru.nl/publish/pages/1021014/own_risk_declaration_form.pd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l/url?sa=i&amp;rct=j&amp;q=&amp;esrc=s&amp;source=images&amp;cd=&amp;cad=rja&amp;uact=8&amp;ved=2ahUKEwixhfTnjMDeAhUDJ1AKHa62DD8QjRx6BAgBEAU&amp;url=https://iro.nusaputra.ac.id/international-office-design/&amp;psig=AOvVaw0C6Z8NO1-WBRoEIXXHrrfY&amp;ust=1541605081178357" TargetMode="External"/><Relationship Id="rId3" Type="http://schemas.openxmlformats.org/officeDocument/2006/relationships/hyperlink" Target="https://www.radboudumc.nl/onderwijs/international-office/uitgaande-studenten/meer/voor-studenten-biomedische-wetenschappen/voor-studenten-biomedische-wetenschappen" TargetMode="External"/><Relationship Id="rId7" Type="http://schemas.openxmlformats.org/officeDocument/2006/relationships/hyperlink" Target="https://www.ru.nl/radboudinternationa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dboudumc.nl/onderwijs/international-office/uitgaande-studenten/meer/voor-studenten-tandheelkunde" TargetMode="External"/><Relationship Id="rId5" Type="http://schemas.openxmlformats.org/officeDocument/2006/relationships/hyperlink" Target="https://www.radboudumc.nl/en/education/international-office/outgoing-students/more/for-students-molecular-mechanisms-of-disease/for-students-molecular-mechanisms-of-disease" TargetMode="External"/><Relationship Id="rId4" Type="http://schemas.openxmlformats.org/officeDocument/2006/relationships/hyperlink" Target="https://www.radboudumc.nl/onderwijs/international-office/uitgaande-studenten/meer/voor-studenten-geneeskunde" TargetMode="External"/><Relationship Id="rId9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fmwinternationaloffice.youcanbook.me/" TargetMode="External"/><Relationship Id="rId7" Type="http://schemas.openxmlformats.org/officeDocument/2006/relationships/hyperlink" Target="https://www.ru.nl/radboudinternational/englis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dboudumc.nl/en/education/international-office/outgoing-students/more/for-students-biomedical-sciences/for-students-biomedical-sciences" TargetMode="External"/><Relationship Id="rId5" Type="http://schemas.openxmlformats.org/officeDocument/2006/relationships/hyperlink" Target="mailto:internationalofficestudents@Radboudumc.nl" TargetMode="External"/><Relationship Id="rId4" Type="http://schemas.openxmlformats.org/officeDocument/2006/relationships/hyperlink" Target="https://radboudumc.topdesk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.nl/honoursacademy/bachelor/medical-scienc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www.radboudumc.nl/getmedia/b3a87886-e4ec-4f1e-8229-ee62c3f329c7/Guide-BSc-internships_20172018.aspx?ext=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.nl/honoursacademy/bachelor/medical-science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u.nl/io/student/studie-stage-buitenland/beurzen/erasmus-beurs/erasmus-stage-binnen-europa-afstuderen/" TargetMode="External"/><Relationship Id="rId3" Type="http://schemas.openxmlformats.org/officeDocument/2006/relationships/hyperlink" Target="https://www.radboudumc.nl/onderwijs/international-office/uitgaande-studenten/meer/voor-studenten-geneeskunde/soorten-stages/onderzoeksstage" TargetMode="External"/><Relationship Id="rId7" Type="http://schemas.openxmlformats.org/officeDocument/2006/relationships/hyperlink" Target="https://www.ru.nl/io/student/studie-stage-buitenland/beurzen/vsbfonds-beur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iesec.nl/global-volunteer/medicine/" TargetMode="External"/><Relationship Id="rId5" Type="http://schemas.openxmlformats.org/officeDocument/2006/relationships/hyperlink" Target="https://ifmsa.nl/themas/international-exchange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www.radboudumc.nl/onderwijs/international-office/uitgaande-studenten/meer/voor-studenten-geneeskunde/soorten-stages/wachttijd-invulling-met-vko-studie" TargetMode="External"/><Relationship Id="rId9" Type="http://schemas.openxmlformats.org/officeDocument/2006/relationships/hyperlink" Target="http://www.tussenjaar.nl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www.radboudumc.nl/getmedia/ad4edb52-ba9c-4cc2-8da6-3759a6a06090/GUIDE-INTERNSHIPS_Jan-2021_v2.aspx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dboudumc.nl/en/onderwijs/doelgroepen/studenten/academisch-onderwijs/schedule-board-of-examiners" TargetMode="External"/><Relationship Id="rId5" Type="http://schemas.openxmlformats.org/officeDocument/2006/relationships/hyperlink" Target="https://view.officeapps.live.com/op/view.aspx?src=https%3A%2F%2Fwww.radboudumc.nl%2Fgetmedia%2F0667dbc8-0edc-465f-9eb8-7ff980da0b54%2FRegels_richtlijnen_bmw_2021-(29-11-21).aspx&amp;wdOrigin=BROWSELINK" TargetMode="External"/><Relationship Id="rId4" Type="http://schemas.openxmlformats.org/officeDocument/2006/relationships/hyperlink" Target="https://www.radboudumc.nl/getmedia/ade79737-a432-4a12-9bc8-9c7e431b2e1a/EER-Ma-BMS-2022-2023-Radboudumc_DEF.asp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dboudumc.nl/onderwijs/scholingen/master-geneeskunde/voor-alle-studenten-van-de-master-geneeskunde/keuzecoschappen/vrije-keuze-coassistentschap-ontwikkelingslanden" TargetMode="External"/><Relationship Id="rId3" Type="http://schemas.openxmlformats.org/officeDocument/2006/relationships/hyperlink" Target="https://www.radboudumc.nl/onderwijs/international-office/uitgaande-studenten/meer/voor-studenten-geneeskunde/soorten-stages/coschappen-in-het-buitenland/senior-coschap-op-aruba" TargetMode="External"/><Relationship Id="rId7" Type="http://schemas.openxmlformats.org/officeDocument/2006/relationships/hyperlink" Target="http://www.nphc.eu/" TargetMode="Externa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adboudumc.nl/onderwijs/international-office/uitgaande-studenten/meer/voor-studenten-geneeskunde/soorten-stages/coschappen-in-het-buitenland/nphc-keuze-coschap-of-onderzoeksstage-huisartsgeneeskunde-en-zorg" TargetMode="External"/><Relationship Id="rId11" Type="http://schemas.openxmlformats.org/officeDocument/2006/relationships/image" Target="../media/image15.jpeg"/><Relationship Id="rId5" Type="http://schemas.openxmlformats.org/officeDocument/2006/relationships/hyperlink" Target="https://www.radboudumc.nl/onderwijs/international-office/uitgaande-studenten/meer/voor-studenten-geneeskunde/soorten-stages/coschappen-in-het-buitenland/vrije-keuze-coassistentschap" TargetMode="External"/><Relationship Id="rId10" Type="http://schemas.openxmlformats.org/officeDocument/2006/relationships/hyperlink" Target="https://www.radboudumc.nl/onderwijs/international-office/uitgaande-studenten/meer/voor-studenten-geneeskunde/soorten-stages/onderzoeksstage" TargetMode="External"/><Relationship Id="rId4" Type="http://schemas.openxmlformats.org/officeDocument/2006/relationships/hyperlink" Target="https://www.radboudumc.nl/onderwijs/international-office/uitgaande-studenten/meer/voor-studenten-geneeskunde/soorten-stages/coschappen-in-het-buitenland/senior-coschap-interne-geneeskunde-op-curacao" TargetMode="External"/><Relationship Id="rId9" Type="http://schemas.openxmlformats.org/officeDocument/2006/relationships/hyperlink" Target="https://sites.google.com/site/stichtingtropic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23253" y="1568681"/>
            <a:ext cx="7452000" cy="533400"/>
          </a:xfrm>
        </p:spPr>
        <p:txBody>
          <a:bodyPr/>
          <a:lstStyle/>
          <a:p>
            <a:r>
              <a:rPr lang="nl-NL" dirty="0"/>
              <a:t>Radboud Go Abroad week 2022</a:t>
            </a:r>
            <a:br>
              <a:rPr lang="nl-NL" dirty="0"/>
            </a:br>
            <a:br>
              <a:rPr lang="nl-NL" dirty="0"/>
            </a:br>
            <a:r>
              <a:rPr lang="nl-NL" dirty="0"/>
              <a:t>Stage of Studie in het buitenland</a:t>
            </a:r>
            <a:br>
              <a:rPr lang="nl-NL" dirty="0"/>
            </a:br>
            <a:r>
              <a:rPr lang="nl-NL" dirty="0"/>
              <a:t>BMW &amp; GNK &amp; THK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0"/>
          </p:nvPr>
        </p:nvSpPr>
        <p:spPr>
          <a:xfrm>
            <a:off x="842592" y="3645024"/>
            <a:ext cx="7686440" cy="1644295"/>
          </a:xfrm>
        </p:spPr>
        <p:txBody>
          <a:bodyPr/>
          <a:lstStyle/>
          <a:p>
            <a:r>
              <a:rPr lang="nl-NL" dirty="0"/>
              <a:t>Cindy van Dijk</a:t>
            </a:r>
          </a:p>
          <a:p>
            <a:r>
              <a:rPr lang="nl-NL" dirty="0"/>
              <a:t>International </a:t>
            </a:r>
            <a:r>
              <a:rPr lang="nl-NL" dirty="0" err="1"/>
              <a:t>Officer</a:t>
            </a:r>
            <a:r>
              <a:rPr lang="nl-NL" dirty="0"/>
              <a:t> &amp; Erasmus coördinator</a:t>
            </a:r>
            <a:br>
              <a:rPr lang="nl-NL" dirty="0"/>
            </a:br>
            <a:r>
              <a:rPr lang="nl-NL" dirty="0"/>
              <a:t>Radboudumc International Office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021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9648" y="726737"/>
            <a:ext cx="8370480" cy="533400"/>
          </a:xfrm>
        </p:spPr>
        <p:txBody>
          <a:bodyPr/>
          <a:lstStyle/>
          <a:p>
            <a:r>
              <a:rPr lang="nl-NL" dirty="0"/>
              <a:t>MSc THK </a:t>
            </a:r>
            <a:r>
              <a:rPr lang="nl-NL" sz="2800" dirty="0"/>
              <a:t>opties buitenland</a:t>
            </a:r>
            <a:endParaRPr lang="nl-NL" sz="2800" b="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EBF732C-D56F-4D10-9481-30BB34912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556792"/>
            <a:ext cx="8100000" cy="532859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  <a:hlinkClick r:id="rId3"/>
              </a:rPr>
              <a:t>Klinische stage</a:t>
            </a:r>
            <a:endParaRPr lang="nl-NL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Locaties </a:t>
            </a:r>
            <a:r>
              <a:rPr lang="nl-NL" sz="1800" dirty="0">
                <a:solidFill>
                  <a:schemeClr val="accent1"/>
                </a:solidFill>
              </a:rPr>
              <a:t>(2 plekken per locatie)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EU: Bulgarije, Duitsland, Ierland, Italië, Spanje, Zweden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Non-EU: Brazilië, China, Indonesië</a:t>
            </a:r>
          </a:p>
          <a:p>
            <a:r>
              <a:rPr lang="nl-NL" dirty="0">
                <a:solidFill>
                  <a:schemeClr val="accent1"/>
                </a:solidFill>
              </a:rPr>
              <a:t>Periode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Laatste 2 maanden 2e MSc jaar (5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jr</a:t>
            </a:r>
            <a:r>
              <a:rPr lang="nl-NL" dirty="0">
                <a:solidFill>
                  <a:schemeClr val="accent1"/>
                </a:solidFill>
              </a:rPr>
              <a:t>) -&gt; China</a:t>
            </a:r>
          </a:p>
          <a:p>
            <a:pPr lvl="1"/>
            <a:r>
              <a:rPr lang="nl-NL" dirty="0">
                <a:solidFill>
                  <a:schemeClr val="accent1"/>
                </a:solidFill>
              </a:rPr>
              <a:t>1e of 2e semester 3e MSc jaar (6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 err="1">
                <a:solidFill>
                  <a:schemeClr val="accent1"/>
                </a:solidFill>
              </a:rPr>
              <a:t>jr</a:t>
            </a:r>
            <a:r>
              <a:rPr lang="nl-NL" dirty="0">
                <a:solidFill>
                  <a:schemeClr val="accent1"/>
                </a:solidFill>
              </a:rPr>
              <a:t>) -&gt; overige locaties</a:t>
            </a:r>
            <a:endParaRPr lang="nl-NL" dirty="0">
              <a:solidFill>
                <a:schemeClr val="accent4">
                  <a:lumMod val="50000"/>
                </a:schemeClr>
              </a:solidFill>
            </a:endParaRPr>
          </a:p>
          <a:p>
            <a:pPr marL="322263" lvl="1" indent="-32226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Voorlichting in oktober</a:t>
            </a:r>
          </a:p>
          <a:p>
            <a:pPr marL="322263" lvl="1" indent="-32226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Aanmelddeadline in november </a:t>
            </a:r>
            <a:r>
              <a:rPr lang="nl-NL" sz="1800" dirty="0">
                <a:solidFill>
                  <a:schemeClr val="accent1"/>
                </a:solidFill>
              </a:rPr>
              <a:t>(loting daarna, indien nodig)</a:t>
            </a:r>
          </a:p>
          <a:p>
            <a:pPr marL="322262" lvl="1" indent="0">
              <a:buNone/>
            </a:pPr>
            <a:endParaRPr lang="nl-NL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  <a:hlinkClick r:id="rId4"/>
              </a:rPr>
              <a:t>Onderzoeksstage</a:t>
            </a:r>
            <a:endParaRPr lang="nl-NL" b="1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Zelf stageplek regelen </a:t>
            </a:r>
          </a:p>
          <a:p>
            <a:r>
              <a:rPr lang="nl-NL" dirty="0">
                <a:solidFill>
                  <a:schemeClr val="accent1"/>
                </a:solidFill>
              </a:rPr>
              <a:t>Maatwerk</a:t>
            </a:r>
          </a:p>
          <a:p>
            <a:r>
              <a:rPr lang="nl-NL" dirty="0">
                <a:solidFill>
                  <a:schemeClr val="accent1"/>
                </a:solidFill>
              </a:rPr>
              <a:t>Neem contact op met profielcoördinator &amp; coördinator wetenschap 5</a:t>
            </a:r>
          </a:p>
          <a:p>
            <a:pPr marL="0" indent="0">
              <a:buNone/>
            </a:pPr>
            <a:endParaRPr lang="nl-NL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9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00000" cy="533400"/>
          </a:xfrm>
        </p:spPr>
        <p:txBody>
          <a:bodyPr/>
          <a:lstStyle/>
          <a:p>
            <a:r>
              <a:rPr lang="nl-NL" dirty="0"/>
              <a:t>Praktische voorbereiding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72816"/>
            <a:ext cx="8172008" cy="4464496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SzPct val="180000"/>
              <a:defRPr/>
            </a:pPr>
            <a:r>
              <a:rPr lang="nl-NL" b="1" dirty="0">
                <a:solidFill>
                  <a:schemeClr val="accent1"/>
                </a:solidFill>
              </a:rPr>
              <a:t>OSIRIS Buitenland </a:t>
            </a:r>
            <a:r>
              <a:rPr lang="nl-NL" dirty="0">
                <a:solidFill>
                  <a:schemeClr val="accent1"/>
                </a:solidFill>
              </a:rPr>
              <a:t>- aanmelding studie &amp; stage</a:t>
            </a: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endParaRPr lang="nl-NL" sz="800" b="1" dirty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r>
              <a:rPr lang="nl-NL" b="1" dirty="0">
                <a:solidFill>
                  <a:schemeClr val="accent1"/>
                </a:solidFill>
              </a:rPr>
              <a:t>Visum</a:t>
            </a: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endParaRPr lang="nl-NL" b="1" dirty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r>
              <a:rPr lang="nl-NL" b="1" dirty="0">
                <a:solidFill>
                  <a:schemeClr val="accent1"/>
                </a:solidFill>
              </a:rPr>
              <a:t>Verzekeringen</a:t>
            </a: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endParaRPr lang="nl-NL" b="1" dirty="0">
              <a:solidFill>
                <a:schemeClr val="accent1"/>
              </a:solidFill>
            </a:endParaRPr>
          </a:p>
          <a:p>
            <a:pPr marL="342900" lvl="1" indent="-342900">
              <a:buClr>
                <a:schemeClr val="tx2"/>
              </a:buClr>
              <a:buSzPct val="180000"/>
              <a:defRPr/>
            </a:pPr>
            <a:r>
              <a:rPr lang="nl-NL" b="1" dirty="0">
                <a:solidFill>
                  <a:schemeClr val="accent1"/>
                </a:solidFill>
              </a:rPr>
              <a:t>Financiering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800" dirty="0">
                <a:solidFill>
                  <a:schemeClr val="accent1"/>
                </a:solidFill>
              </a:rPr>
              <a:t>Erasmus+ beurs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800" dirty="0">
                <a:solidFill>
                  <a:schemeClr val="accent1"/>
                </a:solidFill>
              </a:rPr>
              <a:t>Radboudumc Studentbudget (facultaire beurs)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800" dirty="0">
                <a:solidFill>
                  <a:schemeClr val="accent1"/>
                </a:solidFill>
              </a:rPr>
              <a:t>Individuele Reis Subsidie (universitaire beurs)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800" dirty="0">
                <a:solidFill>
                  <a:schemeClr val="accent1"/>
                </a:solidFill>
              </a:rPr>
              <a:t>Max Planck beurs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  <a:defRPr/>
            </a:pPr>
            <a:r>
              <a:rPr lang="nl-NL" sz="1800" dirty="0">
                <a:solidFill>
                  <a:schemeClr val="accent1"/>
                </a:solidFill>
              </a:rPr>
              <a:t>Fondsen</a:t>
            </a:r>
          </a:p>
          <a:p>
            <a:pPr marL="644526" lvl="2" indent="-322263">
              <a:buSzPct val="180000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Font typeface="Arial" pitchFamily="34" charset="0"/>
              <a:buNone/>
              <a:defRPr/>
            </a:pPr>
            <a:endParaRPr lang="en-GB" sz="8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  <a:buFontTx/>
              <a:buNone/>
            </a:pPr>
            <a:endParaRPr lang="en-GB" sz="1200" dirty="0"/>
          </a:p>
          <a:p>
            <a:pPr>
              <a:buClr>
                <a:srgbClr val="0070C0"/>
              </a:buClr>
              <a:buFontTx/>
              <a:buNone/>
            </a:pPr>
            <a:endParaRPr lang="en-GB" sz="800" dirty="0"/>
          </a:p>
          <a:p>
            <a:pPr>
              <a:buFontTx/>
              <a:buNone/>
            </a:pPr>
            <a:endParaRPr lang="en-GB" sz="2800" b="1" dirty="0"/>
          </a:p>
          <a:p>
            <a:endParaRPr lang="nl-NL" dirty="0"/>
          </a:p>
        </p:txBody>
      </p:sp>
      <p:sp>
        <p:nvSpPr>
          <p:cNvPr id="16390" name="AutoShape 6" descr="data:image/jpeg;base64,/9j/4AAQSkZJRgABAQAAAQABAAD/2wCEAAkGBxISEhUUEhQVFBQVFRQVFBQUFxUXFRQWFRUWFhUUFxUYHSggGBonHBUYITEhJiwsLi4uFyAzODMvNygtLisBCgoKDg0OGhAQGiwmICQsLCwtLywsLCwsLC0sLCwsLCwsLCwsLCwsLC8sLCw0LCwsLC8sLCwsLCwsLy0sLCwsLP/AABEIAMUA/wMBIgACEQEDEQH/xAAcAAABBQEBAQAAAAAAAAAAAAAAAQIDBQYEBwj/xAA8EAACAgEDAgQFAQYFBAEFAAABAgMRAAQSIQUxBiJBURMyYXGBkQcUQlKhsSPB0eHwFTNDYqIkcoKDkv/EABoBAQEBAQEBAQAAAAAAAAAAAAABAgMEBQb/xAAtEQACAQQABAQGAwEBAAAAAAAAAQIDESExBBJBURNhgfAFInGR0fEyocHhFP/aAAwDAQACEQMRAD8A9xwwwwAwwwwAwwwwAwwwwAwwwwAwwwwAwwwwAwwwwAwwwwAwwwwAwwwwAwwwwAwwwwAwwwwAwwwwAwwwwAwwwwAwwwwAwwwwAwwwwAwwwwAwwwwAwwwwAwwvEvAFwyN5QO5yB9X7D9cA68ZJIF7kD75XS6hz619s5WTALaLWox2g8/pf2zozPbMstHrL8rd/Q+/++Ad+GNvC8AdhjbxbwBcMS8LwBcMTDAFwwwwAwwwwAwwwwAwwwwAwwwwAwwwvADDGF8YXOASk4xpBkZxNuAK03tkbEn1x+3IhMpUspD7bB2EMbHde/f6YFhNuJszJavxm0iodLGxUs6TO8ckjaZl+UPBH5iW9Oa/rXHMy60nTS6nVxTyITErQtpomKg2Vj+Zx7hmPrWcnVXQ9seBqbnhdcNtei/Osm2AB7c+nH07jEMeUvgjesLQS6f4EkLbWKLtim4/7qECjdc/8GaIpnSLurnmrU/Dm49jkMeMKZ2FMjKZTmO0+oPY/rnSGzhKY+OSuDgHaGxbyANjw2UEt4XjAcW8AfeGNvFvAHYY28XBB2GGGQoYYYhOALhjd+JeAPvG7sTDAAtjax2U6+JtMzmONzK4NVEjuobmlMirsU2K5I75G0tm405Svyq9i2rEPHJzFzePYpdNJ8FjDqwzokDxtLJvU9tiD1HF9ge91zjeq9Zm1CJqpDvEREOs0spf4UMnyJMYlItT7ejAj1zlKvFaye+j8Mqzfz/Lm348s6Tvv6o9S6v16DT7AxZ3l4iiiG+ST18oHFfUkD65U9d8Vy6VY5pNJIsBcrKWKGWPjyNtRitEn1PoR7ZR6bpTaswPp3kWXT7jDqhpRBpgnFQCJiGK8mjR7m81A6Rq56XWTQmKiHhhiIEoIqnd2Jr1oAc1zxjmlLXoXwqFJrns98yd0+usdu/XdkUvhHxfGyF9bqBHLK5ZY5QY0jj/gVGYBWFG9182PbJU6RqNJqTN09Vm02ptpIS4RI5KsSo3YKfoD+lVqel9Ji08SQxg7E+UOS5HN92v1/TO2sqg7K7OVTioKcnTjh7T1bphWtb6+pktB4XlOobVTOsLyArLFpd4SRSKXe7Ud477lA/1uOn+H9PC3xEQmSq+LIzSSV7B3JIH2y1rCs2oJHCpxNSe3jWO3b9jSMaVySsa4NGjRo0fY+9Zo4EM7qgLOwVR3LEAD7k5Q9e66ixxrA6vLqHEMJQhgCfnk49FWz96HrnNodPJVFI5dZEB8X95d+Se0sXBVY2qxtArkHkHM7PodZFrn6hq0gj+FH/gxq6sJTWwxp2f4hDNRK9yB9s82Lnd0lzciy/699meiLEAAB2AAH4xpXJ1NgGiLANHuL9D9cjlcLV+pCj6k9hmjgMVqyVWxhXG4B0BscDnOrZIGygmvFvIwcUHAJLwxt4t4IS4jMALJoDuTi559+0LqrvqItGgLWFdowaE0jswiicjtGNrO/wBAo9chTVN1pW5j5QGjKxCRk9qVm+Y3xxlT1PqEvOyWvbaF2j8kEnLbpHRhEA0pEkoAtqpE4rbEnaNfTjk+ucssMKlqIaj8o5P2+n5ypkZ5X4q8R9SsCKZ947JDvDN9o9nmOer+DpNU2jhOtFagr/iDgH5jt3AcBtu2wPW8qdZ4mWDkwkgceUhmH3Cg1mR037ZWGqWGbSgRs6pvjdi43EANsZBfJ7ZWmEz2DDEGLmSnF1rRGfTyxK2wyRsgYfwlhV5lPCz6/R6ddK2h3tHuCSpLGsTgkkFieR370ftm4wzDhd3PRT4hxg6bimm75vv0aMv0nww6aoax5BHK6ETwwi4pCSaNtzwNvPqVv1OXkPSoEkeVY0EklfEevM1VV/oP0zswyqKRmpXqTd2+lvTsGGGGaOIYYYjOB3IFkAXxyew++ALhkI1FnyqzeYqxqttC781WOwsX3wVHNFmqt1qvysD8tkiwQPYjnBbdx0swUEk9gWIFk0PUKOT+Ma0jGwq9ivLEBWBPmqrNgX3A5r746KBVAodlCgklmoehY8n8nJMgwceu6dHKVZgQy3tdGZHUGrAZSDRocduB7ZHpemQQkuqgNXmlclnI57yOSa5Pr65YZWeIOmmeLaNpKukiq/MblDeyQeqn+nB9MjXWx0hJu0XJpEf/AFuJjUQkn92hXeg//ZwhP0BJ+mUOg6wNb1HbHfwNJEWbcpUnUSeQAqwBBVN4o+pOd1anUoTptUdOyna8UkMTtC1coar7gjgggi8zfhHpT6JyI5hqp5NQonEW5oxCa3NI54SVSWbvZuqN2JzWyb8Lmbila3f/AH8noJGMK5ORkE8oXaD3Zgqj3NE/2BP4zZ5xhGKrZIVxjLgDg2PBznByQNlBMDjryIHHA4B1Zi+p6dIerw6iUgJLCY0Y9llBqifS1Ir85tMpfGPS01GklRl3MEdo/cOFO0j+35yAzU3iNtXPsjDNESwgijJV9R8MlXmkk/8AFBu4Hq1ce2SSaqaPUfAcogIAVYlCoLFgA9z7ff0zKdBh1Gl0x1is6ROvmdGhLBEcoiFJk7DsArc32yyl6hMzB5SykKGWSRIzPt9liTypRPdq79x2yFNBq+mRkVMxAPsSD+K5ymj6d0fSt+9SM0jRHcpk+JKYz7qgW/719MtYtYJ0DIDz3LG2scfjM94h8Gy6i2jjhdq/8hZWP/5jsM3gzk3Hhnxdo9fu/dZg5T5kKsjqD67XANfUcZf55j+y79nb9Plk1M7r8V0MaxxkskaMys1uQCzWg9KH1z01TmSi4YYYAYYZDJ8Q7gtLwNjnzcm7tOO3HrzeCpXJsgl1IG4KC7KFJRaBO7tRYgeh9fTCTSq27f5w6hWRuUoX/AeOb59+MmyFwRSI53DcEFrtZaLUOWBDCue32OKunUFjV7mDncSwDAAAqGJC/KOBXPPcnJMMC7FvC8TGTSqilmIVR3J4AyksSYZzySubCJyCotztVga3FStngX3A5H5xTp7vcxI3hlA8u2qpbWtwu+/vkLy9xTqFsC73MVG0FgCoJIYgUvY965474kTOdpICijuU8sDfFMDVVf6jJVQDsAOb445Pc4uBjocWt6Pp5juliR2qrYCyPYn1H0OdMcSooVQFUdgAAAPsO2SZTeKOntNGm1fiCOQSPATSzoFYGI+hPmsA8EqAeORHjKRuF5tRlLA9uvQlise+Yi9xhRpFWu9uPLf0u/plB0/rC63qlREmHSQMTYK3NMVHIYAgqoZaPYls7pJddLEH0Emj2dlSWKVChHBRtrnawNgjbwRmV8M9M1PS982odWmmnRDCGDtqEYi3Shu+IGZj7UGv0IXsrs14alLkimn5/r9dT0sjGkZKRkczhQWJoAWTmjgROl5F2751EYx0vAI1bJAc52BHfHq2UFljWx2I2QHjnjKGbRzLErhtOXM8MbfIrkkAsPVUJLV2O0ZY9B6iiwGNdO0zSA/Fm/edK3xGN25b4l/UCuM0fjfSlfg6tE3tpnJZf5kbg/oa59LOYTqHXNPPqBKIkRVpYYmCx/EZuJJp5BwI1Plqzf5wU0vhGcIzRg/ELeak+WOuDuk7c8duOO+WHU55Re1yD/6laH5HJzM9V1KUhi1McpB3NHCV+Gh7ilXv7Wef7Zr+nRxyRrL/AAkX9vcH88ZUySR5B426vrWr/wCrKlb2rFJPETXfiwrEe+en/sd6hrJ+nq+sLMd7CJ3+eSEBdrMfXncAx7gfk9er12hQ3Kimv4mjuvywzP679sOkhl+GYZWQf+RDERXuFDf074ZEeoDDOXp2tSaNJY2DRyKHRh2KsLBzpJyFEkageL+g7n6C8p9B4n0s0rQpL/jILeF1eORR7lXANcjntzlrJlXqtKC24gbgKDV5qu6v2v0zMm0sFSzktQ+LuzPNqdnzGvSzx34GdX72QAbzz/8Aot/JHfwb6Zb3nPNqwN4UF3RQ2xaBN3tALUtkqe5++VrOH3iQb0dQrRtRShd8V63z9hldH450Jf4fxariyrBOOK3EV/lm41oy0VcPPomzRyK7bhu2KVAUr/3FbncbNr7Vx749YlDFgBuYAMfUhbq/1OcsOsVwCrBgexUgg/kZMJc6nNp6Oi8W8hD44NlMWJbxbznl1Crt3GtzBV+rG6H9DjFlkaqUIA7Bg/JZBYDIVPFmjz6Xxi5eVnXnPDqg5UoCyMrH4goKKIAUgndZ59P4TdcY2PSL5S3nZC5R3osu+7AIHHB2/YZ03gYRWanoqs7PHJLCz18T4LAByOAzKykbq43AA8D2GS9P6PDAbRPOfmkcl5W/+6RyWP653ZWeJdRNHpneAf4g287d5VNw+I6p/EwXcQPUj17ZGksnSMpzahfdl+zv1OoSNd0jKi/zMQo/U5mfFnVVL6PTxsCdVqEJKmx8KFhIxsehKqPqLyOQ6aECdodTrmKgrqAg1Fgi7RQaQH2VRmF6ZrjP1oTwadlWJXkEBURuVEfw3bb2+Jb3XrQF4TezMoRvypu/2R7MRjSMZotUk0ayRsGRxasPUf5H6ZNWaObTTsyJkvvnLJGV+2d1YlYIT4hxcQ4BzyDPL/DnhjdJqA0rxSxvsAQRnyDmyjqQVJ5/OepSDPP/ANonSCtamJzHIWVGKkqfNS7gwPsOQeOBgHDGm95ESZpo4iRI0ixR6cMO63GoZyPYED3PvYdF6ktmJn+Ie6qg2RLX8K8c+/AH3OZHpGnlZEYnUpEhJ06pp0lXYTe5uys1+rA+nOW5jmEqSqkzOW7yoqu5HfypwARkKX2t6WZgRtBv0ayv0seuYzqX7KJ9TKOdNDHfmdARIB9EC035Iz06TWKqgrTE/wAIPb7sLGZrr3iTUoCsY8xBA+GAXT/+jX5rN2bM4RtejdPTTQRQR3siRUW+TSirJ9878+Y5PGfVNJqQwm1BJYVFPbLILrbtPHPa1rPpiBiVBIokAkexI7Zko8jGMmSYhGRlK3V6IMMo9RppY/l8y/yn/I5rGGc8sQOcp01LZ0jNox/UutNHBLJGm6SNSwjPB47kgdwBzx7Z4y/Vt7MzqAWYsdnAG43QU+nOe79Z6YHBrv755f1nwiQSQPevQ/qM83guOj7XAcTCKaktlT0zrEkRuCVkPsCRf3U8HNh0r9osi8aiMOP5o/K35Umj/TPO5+luvIvufmBB4Ndz/tkAndODf2b/ACOFOUT6U6FCuuh7303xdpptoje2YgbDSst/xEMRYH0vLgM7d22U4K/DrzKP4W3A9/Wvwc+c49YD34zQ9J8WaqCtku9f5H8w/BPI/BzrGsns+dW+FNZpv7nusCqt7QBuYs1erHuT9cnD55v0j9pETUJ0MR/mW3T+gsf1zZ6DqkUy7onVx7qQf19s7KSej5Vbh6lN/Oi3DY4HORZceZwBbEAcck0OeByc1c4cp1A4ozhbVMdwjW2VlB37kUg0WZW2ndQJ/IrjH/uoYnexcfEEiAgD4ZUCgCoBIsE82eTi45e5XtpJdM7Ppk+JC5LSacMFZHPJkhLeUX6oSBZsEc2wprNQbpdGlEbvLLqj9iLjj/8An+MvgcMnKb8Z7aV+/vH9HL0rpyaeJYo72rdbjbEklmYn1JJJ/OdWLhmlg4ybk23tiYlY7EykJMMMMAjcZR+Kem/vGmkj/i27kr+ZeVH57fnL18gcYB59pfGEEOnCyJIhiUIqhSVkKigFbsGPsazh/wCtpPETPNud6Ag0xJ2AmwHJ+Y1wfQfU4/x/owupQxArKy7oytU0xfarEHjgWTx6/XO3p/hSSEELqpF3HdIVSPczHv5yCTzf64KP6B1AsGhRRGALA+ZiL5tjzdn0AHPbLX/o4cU917Akf2yhbTrptQr/ABQFHJ3eaR/Rl2r3+5oD3zR6rUM6Bk3KhA8381+xH+WVZwR9zj0/hfp2kf8AeXVVKkNvmclEb0ZQx2hvr3y46T4q0Wpf4cGpikkq9isNxA7kKeSPtnnXiXTzOD/i7UI/8v8Aic/bn0zzjw10fUSdShXTMJGSaN2kj4Eaq4Ls38oAsc9+2GrBH1QDhjVOOyAQ5GwyTGkZDSK+eNy4+XZtNnnfusbaFVVX/TKx+kLS7v8AEZAadwpfngmwBRP0zQMuRNHmbHWNRrRkOodAR/TMn1Twh32j8en6Z6q8OcsulBzLgmd6fESjpng/UPDjp6Efbt+hyofTOnv+L/qO+e+avpKt6ZmOs+HIhW6l3MFW+LY9gPrnGVFH1KPxGWnk8pTVH15zr0mvKNujdkb3BKn9Rl/1Dwu/m8hFEgXVsP5gQf7+2Z7VdKdP9/8AXOTjKJ9CHE0amH7/AMNf039oOrjFPslHHLCmq+eVIB4zZ9H8ZaKckO5QuV/w5yNoIqthPlH+ueJHcnex9+2PXU+4zUazWzlV+HUp5jj6H01DqARYNj3GdCvnjH7PTqdsksbyfBSlqyU3nnlTwKFc/XPQ4vEG0qsi8naCV9C3by/aj+c9EZNq5+c4mkqNR073sakHHA5waTWo48rA/wB/0zsU5pSPO0SYYDDNkFwwwwQfhhhlA1shYZM2RNgGY8Y9PZ0SWIf4sLblIFmqIND15o19Mxut8UauUGGMRB9m950fbsQfMCsgARzXuff2z1Nxnl2r6Mup17wyIKEzTSMRyUVQI0X2Bvn8YAaLqAfTqyRxx0SQ87h5JGAoMoIHxDQ9RtFcA+l14e1DThhIxZ19/wCU9v8ATj6Z1r0LSRHeIYl92Kgkfk5UaOeKCfdHvkLkhFUUm0nkE93II7Lxx39MhTUppY1FtVet1X9ch1XiHSaWNnFEDkrCoLE17L/c5D1OMnl9t+iAjj8c7cw/ifoayAlxKwr5YqCir9SO/Ptm7Kxm5rfDP7TtDrJhApeKRjSCUABz7BgSL+hzcg58xeDfCGo1Gvi+FHMkUUySSSTLtCLG26t3ZmO2hXv7Z9NqcyUfiYuFYKNIxpGPxCMhSIrnNJKgcR7hvKllS/MVUgEj6WR+uSSQMxkV2Hw2UKoUMrqSCHJcN62KoCqyWOEKAB/CABZJND3J5PbIbwitVJHEbV8LuZI2AZjwQAGVqUg0b59sZHoFQEKDRZmNlm5Y2eWJ4s9uwy2K4wpixrxGUeo0APplLr+gK3pmxaPIXgzLibjVaPKup+E++0V/b9My2u8Ouv8ACR9v9DnusujB9M4J+kK3pnKcEz2UuNnDTPMfDvSJoSJIpL8pZliciQ+uwx8E/octOm+KpHUfvMSuUO0SKPhy/LRuvKxAI7gZqtV4fU8gUR2I4I+xyt1einHzVMvtKLI+zjkZ5eeUDy1LVJOT6nT0uWDVMqxSjcrbnicFZABXIrggc8g/xHNgryJ/7D69/wBcxXhTQwQTSSEyI8nAEu0hBdlVcUCCa70eM2yE/Qj3+mZqV53VjmoI79PLuUHteTZzac8cZN8QWAOeaNc0avn2/wBxn0YO6ycWh+MD2eB2NNdiuL4483p/wY0RFh56NiinBS7u+RZybNk0OwwwykEORsMlyNhgEDjMj4u6O7us8W/coAYRttkoXTKfXueM2LDOPWxlkcL3KsB9yCBlB4zrOpfGLDUanUGJTenQxAvM/bkoNnewNxPvlnodVqGjPE60PM7DmvVQ/G1f/VAB7k5Y+FdGryhpaB0yfDihJAIYkmSTb/NfF/QZrpkWjvIAPFff0+uQpT+FmEsdH5kNH7H5T/l+M0KqiCzQHucxvStVDppSQ5k3HbtT5AL4Lv6n6L+vpl71OJm8zqBfyr2/QE8ZUrkZP1PxXp9PE0lmQL/DFTH9ew/XKLw3+1vR6qdYGSSB3IWMybSjMeFXcp8pJ454575m/FHQ0k80m8iqAj5Aq/VgADz/AEzznonhqXVa1IdOk3EilmkWvhKpBLsw4Hb88VhhH1eDjsjTJBkAYlYuGCjcSsfWJWAMrEIx+FZCkZXGFM4OqdciiE4Uh5YITM0INNsAu/8AnuPfMj1Trs2peP8AdpWjYFY5IA3MEjMpSc/DVjNCwO32G4E1znOU0j1UeFqVM6Xd+/f1NJ1XrKRq/wAMfGdERyibiNrvsDFlB4sMTQJpTxjNF1AamM/CfbKmwupjcd+aCzKhKsAQGr+2cXRvC8iSyTBn0vxdpMMTq4RlZywFqVMbbiw4BBY9s0ei6bFDu+GtFjbMSWZj6WzEk/b0yLmezVTwYK0cvGftdPp30QwKWVWKlCQCUatyk+h2ki/scR9ID6ZYbcbIQoJPAAsn2AyOCPNzZwVb9MU9xi6bp6xkAGrulvvQs0MsSrHt5aK8mjuHdhV8e2SxxheBfcnkk8k2e/8AbCpojZDFGSObUFR5ezqe5tlNew49jyc6lGAGRiXd8vIO4bwQQrKaoi7PN/pnRKxl5JJJAosmhYF/Umh/U4g3E/ygE8cHcK4N+n+2EcdGzyxCgnmjV9luh3P/AAY/NEwOwwwykDGtjsQ4BCwyFxnQwyFxlBhvEnhzzvKIknRrZkZijKe7FHHb1P5OYNtisuqOmkXS9o0Mx879rZmssDzwo7DPWvFcbNpJgvJKHge38X9LzKeH9AuqlE7/APbgCxaaI9koDdKR6sTkAyVpljEscKacUBwoEqg/yjtGL9fmNjt2y48PN8aOybZTta+ST6H8j/PO/qDwqjCV0RSCCWYD++Z7wszRyM1qIWtTITSsQfLs9WP0HvgpsItMo9BksurhgRndkjRRbMaVQB6k5UdR1JPEbED1NAE/a7oZhvEennf/ALMpUEHc7Hi/QB2v6+ua5TNzcdN/aH0yaURJqk3k7VDB0DE8AKzAAnNYDnx11vp7RswMkb13KMDz6jPqjwPJK3T9IZ7+KYIi5b5ido5P1qsyUv8ADExcFDDDDAKfr/iGPSbQyu7MruFQL8sYtzucheB6Xf0zM9R6w0kzw6h6088VwlDt3ROopkVVZ5Jw/BUEACzWazr3RY9XGEfgq6SI4CkoyG7AYEGxYIPFHJ9D0yGG/hRqlszUOwLVu2j+G6HAoZylGTfkeylVo04J2vLP/Gn0+3fyMr0Xwg/Ek8jiZSqXavujTcjLuPJjkQg7Wsqa54GajpnTItPGkcSBVRdq8DdXrbdyT3Pvnbgc1GCjo5VeJqVf5P0G1hjGc8hRyCoO6wKNEkGueCfzxxi/BHr5vNuXcB5TVeXj7/Xk5o42GK5NUOLYEm1IINcKRyLB5+x5vCOGqJ8zBQpY0CR9a4785NjWcAgEgEmgD6mroe/AP6ZLC/YWsjeYCwPMwAOwEbqJIB5I9j+mA3NRPlBDBlPzXfBDK1Di/wBR2rJEWgAPQAckk8e5PJwMIZ8Mk+Y8BgV22tAAcNR83N/TkccXkuJkTSFhSeq2r1uSz24BBPv6ceuUbJZJAosmuQPyTQH6nGruJs+WieBRDDsCeLHvxiqgBJ5s1fJrj2HYfjH4IOwwwykDA4YYBG2RNhhlBC4zzDUdO041DwyRl/MwV1do2AHodvfFwyArPEaafSGMQ6dCzk28rNJQWuKJ9b752eG1Os80hIEcbPS/ypzsW+EH2HHtiYZDXQ1mm1vxY1pVRTzQ5P5Y9zkx6THKKcX/AHH2PphhlMkWm8AdPEgleFZHBsGQKeR2J4F/nNemGGASDHYmGALhhhgBhhhgHP1DUfDikkq9iO9dr2qTV/jH/CDWW5DBfIaKirN1X1/oMMMz1OlrQT8/wS4YYZowRzEiqr5luxfBPNcjn64qRge55J5JNX7X2H0xcMheg7DDDBDk0M/xVD8rTSrtBsHa7JZ4/wDW/wA51KoAoCgOwHphhkWjdRWk0u4uNYGxRFc2K5PtRvj+uGGUwf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392" name="AutoShape 8" descr="data:image/jpeg;base64,/9j/4AAQSkZJRgABAQAAAQABAAD/2wCEAAkGBxISEhUUEhQVFBQVFRQVFBQUFxUXFRQWFRUWFhUUFxUYHSggGBonHBUYITEhJiwsLi4uFyAzODMvNygtLisBCgoKDg0OGhAQGiwmICQsLCwtLywsLCwsLC0sLCwsLCwsLCwsLCwsLC8sLCw0LCwsLC8sLCwsLCwsLy0sLCwsLP/AABEIAMUA/wMBIgACEQEDEQH/xAAcAAABBQEBAQAAAAAAAAAAAAAAAQIDBQYEBwj/xAA8EAACAgEDAgQFAQYFBAEFAAABAgMRAAQSIQUxBiJBURMyYXGBkQcUQlKhsSPB0eHwFTNDYqIkcoKDkv/EABoBAQEBAQEBAQAAAAAAAAAAAAABAgMEBQb/xAAtEQACAQQABAQGAwEBAAAAAAAAAQIDESExBBJBURNhgfAFInGR0fEyocHhFP/aAAwDAQACEQMRAD8A9xwwwwAwwwwAwwwwAwwwwAwwwwAwwwwAwwwwAwwwwAwwwwAwwwwAwwwwAwwwwAwwwwAwwwwAwwwwAwwwwAwwwwAwwwwAwwwwAwwwwAwwwwAwwwwAwwwwAwwvEvAFwyN5QO5yB9X7D9cA68ZJIF7kD75XS6hz619s5WTALaLWox2g8/pf2zozPbMstHrL8rd/Q+/++Ad+GNvC8AdhjbxbwBcMS8LwBcMTDAFwwwwAwwwwAwwwwAwwwwAwwwwAwwwvADDGF8YXOASk4xpBkZxNuAK03tkbEn1x+3IhMpUspD7bB2EMbHde/f6YFhNuJszJavxm0iodLGxUs6TO8ckjaZl+UPBH5iW9Oa/rXHMy60nTS6nVxTyITErQtpomKg2Vj+Zx7hmPrWcnVXQ9seBqbnhdcNtei/Osm2AB7c+nH07jEMeUvgjesLQS6f4EkLbWKLtim4/7qECjdc/8GaIpnSLurnmrU/Dm49jkMeMKZ2FMjKZTmO0+oPY/rnSGzhKY+OSuDgHaGxbyANjw2UEt4XjAcW8AfeGNvFvAHYY28XBB2GGGQoYYYhOALhjd+JeAPvG7sTDAAtjax2U6+JtMzmONzK4NVEjuobmlMirsU2K5I75G0tm405Svyq9i2rEPHJzFzePYpdNJ8FjDqwzokDxtLJvU9tiD1HF9ge91zjeq9Zm1CJqpDvEREOs0spf4UMnyJMYlItT7ejAj1zlKvFaye+j8Mqzfz/Lm348s6Tvv6o9S6v16DT7AxZ3l4iiiG+ST18oHFfUkD65U9d8Vy6VY5pNJIsBcrKWKGWPjyNtRitEn1PoR7ZR6bpTaswPp3kWXT7jDqhpRBpgnFQCJiGK8mjR7m81A6Rq56XWTQmKiHhhiIEoIqnd2Jr1oAc1zxjmlLXoXwqFJrns98yd0+usdu/XdkUvhHxfGyF9bqBHLK5ZY5QY0jj/gVGYBWFG9182PbJU6RqNJqTN09Vm02ptpIS4RI5KsSo3YKfoD+lVqel9Ji08SQxg7E+UOS5HN92v1/TO2sqg7K7OVTioKcnTjh7T1bphWtb6+pktB4XlOobVTOsLyArLFpd4SRSKXe7Ud477lA/1uOn+H9PC3xEQmSq+LIzSSV7B3JIH2y1rCs2oJHCpxNSe3jWO3b9jSMaVySsa4NGjRo0fY+9Zo4EM7qgLOwVR3LEAD7k5Q9e66ixxrA6vLqHEMJQhgCfnk49FWz96HrnNodPJVFI5dZEB8X95d+Se0sXBVY2qxtArkHkHM7PodZFrn6hq0gj+FH/gxq6sJTWwxp2f4hDNRK9yB9s82Lnd0lzciy/699meiLEAAB2AAH4xpXJ1NgGiLANHuL9D9cjlcLV+pCj6k9hmjgMVqyVWxhXG4B0BscDnOrZIGygmvFvIwcUHAJLwxt4t4IS4jMALJoDuTi559+0LqrvqItGgLWFdowaE0jswiicjtGNrO/wBAo9chTVN1pW5j5QGjKxCRk9qVm+Y3xxlT1PqEvOyWvbaF2j8kEnLbpHRhEA0pEkoAtqpE4rbEnaNfTjk+ucssMKlqIaj8o5P2+n5ypkZ5X4q8R9SsCKZ947JDvDN9o9nmOer+DpNU2jhOtFagr/iDgH5jt3AcBtu2wPW8qdZ4mWDkwkgceUhmH3Cg1mR037ZWGqWGbSgRs6pvjdi43EANsZBfJ7ZWmEz2DDEGLmSnF1rRGfTyxK2wyRsgYfwlhV5lPCz6/R6ddK2h3tHuCSpLGsTgkkFieR370ftm4wzDhd3PRT4hxg6bimm75vv0aMv0nww6aoax5BHK6ETwwi4pCSaNtzwNvPqVv1OXkPSoEkeVY0EklfEevM1VV/oP0zswyqKRmpXqTd2+lvTsGGGGaOIYYYjOB3IFkAXxyew++ALhkI1FnyqzeYqxqttC781WOwsX3wVHNFmqt1qvysD8tkiwQPYjnBbdx0swUEk9gWIFk0PUKOT+Ma0jGwq9ivLEBWBPmqrNgX3A5r746KBVAodlCgklmoehY8n8nJMgwceu6dHKVZgQy3tdGZHUGrAZSDRocduB7ZHpemQQkuqgNXmlclnI57yOSa5Pr65YZWeIOmmeLaNpKukiq/MblDeyQeqn+nB9MjXWx0hJu0XJpEf/AFuJjUQkn92hXeg//ZwhP0BJ+mUOg6wNb1HbHfwNJEWbcpUnUSeQAqwBBVN4o+pOd1anUoTptUdOyna8UkMTtC1coar7gjgggi8zfhHpT6JyI5hqp5NQonEW5oxCa3NI54SVSWbvZuqN2JzWyb8Lmbila3f/AH8noJGMK5ORkE8oXaD3Zgqj3NE/2BP4zZ5xhGKrZIVxjLgDg2PBznByQNlBMDjryIHHA4B1Zi+p6dIerw6iUgJLCY0Y9llBqifS1Ir85tMpfGPS01GklRl3MEdo/cOFO0j+35yAzU3iNtXPsjDNESwgijJV9R8MlXmkk/8AFBu4Hq1ce2SSaqaPUfAcogIAVYlCoLFgA9z7ff0zKdBh1Gl0x1is6ROvmdGhLBEcoiFJk7DsArc32yyl6hMzB5SykKGWSRIzPt9liTypRPdq79x2yFNBq+mRkVMxAPsSD+K5ymj6d0fSt+9SM0jRHcpk+JKYz7qgW/719MtYtYJ0DIDz3LG2scfjM94h8Gy6i2jjhdq/8hZWP/5jsM3gzk3Hhnxdo9fu/dZg5T5kKsjqD67XANfUcZf55j+y79nb9Plk1M7r8V0MaxxkskaMys1uQCzWg9KH1z01TmSi4YYYAYYZDJ8Q7gtLwNjnzcm7tOO3HrzeCpXJsgl1IG4KC7KFJRaBO7tRYgeh9fTCTSq27f5w6hWRuUoX/AeOb59+MmyFwRSI53DcEFrtZaLUOWBDCue32OKunUFjV7mDncSwDAAAqGJC/KOBXPPcnJMMC7FvC8TGTSqilmIVR3J4AyksSYZzySubCJyCotztVga3FStngX3A5H5xTp7vcxI3hlA8u2qpbWtwu+/vkLy9xTqFsC73MVG0FgCoJIYgUvY965474kTOdpICijuU8sDfFMDVVf6jJVQDsAOb445Pc4uBjocWt6Pp5juliR2qrYCyPYn1H0OdMcSooVQFUdgAAAPsO2SZTeKOntNGm1fiCOQSPATSzoFYGI+hPmsA8EqAeORHjKRuF5tRlLA9uvQlise+Yi9xhRpFWu9uPLf0u/plB0/rC63qlREmHSQMTYK3NMVHIYAgqoZaPYls7pJddLEH0Emj2dlSWKVChHBRtrnawNgjbwRmV8M9M1PS982odWmmnRDCGDtqEYi3Shu+IGZj7UGv0IXsrs14alLkimn5/r9dT0sjGkZKRkczhQWJoAWTmjgROl5F2751EYx0vAI1bJAc52BHfHq2UFljWx2I2QHjnjKGbRzLErhtOXM8MbfIrkkAsPVUJLV2O0ZY9B6iiwGNdO0zSA/Fm/edK3xGN25b4l/UCuM0fjfSlfg6tE3tpnJZf5kbg/oa59LOYTqHXNPPqBKIkRVpYYmCx/EZuJJp5BwI1Plqzf5wU0vhGcIzRg/ELeak+WOuDuk7c8duOO+WHU55Re1yD/6laH5HJzM9V1KUhi1McpB3NHCV+Gh7ilXv7Wef7Zr+nRxyRrL/AAkX9vcH88ZUySR5B426vrWr/wCrKlb2rFJPETXfiwrEe+en/sd6hrJ+nq+sLMd7CJ3+eSEBdrMfXncAx7gfk9er12hQ3Kimv4mjuvywzP679sOkhl+GYZWQf+RDERXuFDf074ZEeoDDOXp2tSaNJY2DRyKHRh2KsLBzpJyFEkageL+g7n6C8p9B4n0s0rQpL/jILeF1eORR7lXANcjntzlrJlXqtKC24gbgKDV5qu6v2v0zMm0sFSzktQ+LuzPNqdnzGvSzx34GdX72QAbzz/8Aot/JHfwb6Zb3nPNqwN4UF3RQ2xaBN3tALUtkqe5++VrOH3iQb0dQrRtRShd8V63z9hldH450Jf4fxariyrBOOK3EV/lm41oy0VcPPomzRyK7bhu2KVAUr/3FbncbNr7Vx749YlDFgBuYAMfUhbq/1OcsOsVwCrBgexUgg/kZMJc6nNp6Oi8W8hD44NlMWJbxbznl1Crt3GtzBV+rG6H9DjFlkaqUIA7Bg/JZBYDIVPFmjz6Xxi5eVnXnPDqg5UoCyMrH4goKKIAUgndZ59P4TdcY2PSL5S3nZC5R3osu+7AIHHB2/YZ03gYRWanoqs7PHJLCz18T4LAByOAzKykbq43AA8D2GS9P6PDAbRPOfmkcl5W/+6RyWP653ZWeJdRNHpneAf4g287d5VNw+I6p/EwXcQPUj17ZGksnSMpzahfdl+zv1OoSNd0jKi/zMQo/U5mfFnVVL6PTxsCdVqEJKmx8KFhIxsehKqPqLyOQ6aECdodTrmKgrqAg1Fgi7RQaQH2VRmF6ZrjP1oTwadlWJXkEBURuVEfw3bb2+Jb3XrQF4TezMoRvypu/2R7MRjSMZotUk0ayRsGRxasPUf5H6ZNWaObTTsyJkvvnLJGV+2d1YlYIT4hxcQ4BzyDPL/DnhjdJqA0rxSxvsAQRnyDmyjqQVJ5/OepSDPP/ANonSCtamJzHIWVGKkqfNS7gwPsOQeOBgHDGm95ESZpo4iRI0ixR6cMO63GoZyPYED3PvYdF6ktmJn+Ie6qg2RLX8K8c+/AH3OZHpGnlZEYnUpEhJ06pp0lXYTe5uys1+rA+nOW5jmEqSqkzOW7yoqu5HfypwARkKX2t6WZgRtBv0ayv0seuYzqX7KJ9TKOdNDHfmdARIB9EC035Iz06TWKqgrTE/wAIPb7sLGZrr3iTUoCsY8xBA+GAXT/+jX5rN2bM4RtejdPTTQRQR3siRUW+TSirJ9878+Y5PGfVNJqQwm1BJYVFPbLILrbtPHPa1rPpiBiVBIokAkexI7Zko8jGMmSYhGRlK3V6IMMo9RppY/l8y/yn/I5rGGc8sQOcp01LZ0jNox/UutNHBLJGm6SNSwjPB47kgdwBzx7Z4y/Vt7MzqAWYsdnAG43QU+nOe79Z6YHBrv755f1nwiQSQPevQ/qM83guOj7XAcTCKaktlT0zrEkRuCVkPsCRf3U8HNh0r9osi8aiMOP5o/K35Umj/TPO5+luvIvufmBB4Ndz/tkAndODf2b/ACOFOUT6U6FCuuh7303xdpptoje2YgbDSst/xEMRYH0vLgM7d22U4K/DrzKP4W3A9/Wvwc+c49YD34zQ9J8WaqCtku9f5H8w/BPI/BzrGsns+dW+FNZpv7nusCqt7QBuYs1erHuT9cnD55v0j9pETUJ0MR/mW3T+gsf1zZ6DqkUy7onVx7qQf19s7KSej5Vbh6lN/Oi3DY4HORZceZwBbEAcck0OeByc1c4cp1A4ozhbVMdwjW2VlB37kUg0WZW2ndQJ/IrjH/uoYnexcfEEiAgD4ZUCgCoBIsE82eTi45e5XtpJdM7Ppk+JC5LSacMFZHPJkhLeUX6oSBZsEc2wprNQbpdGlEbvLLqj9iLjj/8An+MvgcMnKb8Z7aV+/vH9HL0rpyaeJYo72rdbjbEklmYn1JJJ/OdWLhmlg4ybk23tiYlY7EykJMMMMAjcZR+Kem/vGmkj/i27kr+ZeVH57fnL18gcYB59pfGEEOnCyJIhiUIqhSVkKigFbsGPsazh/wCtpPETPNud6Ag0xJ2AmwHJ+Y1wfQfU4/x/owupQxArKy7oytU0xfarEHjgWTx6/XO3p/hSSEELqpF3HdIVSPczHv5yCTzf64KP6B1AsGhRRGALA+ZiL5tjzdn0AHPbLX/o4cU917Akf2yhbTrptQr/ABQFHJ3eaR/Rl2r3+5oD3zR6rUM6Bk3KhA8381+xH+WVZwR9zj0/hfp2kf8AeXVVKkNvmclEb0ZQx2hvr3y46T4q0Wpf4cGpikkq9isNxA7kKeSPtnnXiXTzOD/i7UI/8v8Aic/bn0zzjw10fUSdShXTMJGSaN2kj4Eaq4Ls38oAsc9+2GrBH1QDhjVOOyAQ5GwyTGkZDSK+eNy4+XZtNnnfusbaFVVX/TKx+kLS7v8AEZAadwpfngmwBRP0zQMuRNHmbHWNRrRkOodAR/TMn1Twh32j8en6Z6q8OcsulBzLgmd6fESjpng/UPDjp6Efbt+hyofTOnv+L/qO+e+avpKt6ZmOs+HIhW6l3MFW+LY9gPrnGVFH1KPxGWnk8pTVH15zr0mvKNujdkb3BKn9Rl/1Dwu/m8hFEgXVsP5gQf7+2Z7VdKdP9/8AXOTjKJ9CHE0amH7/AMNf039oOrjFPslHHLCmq+eVIB4zZ9H8ZaKckO5QuV/w5yNoIqthPlH+ueJHcnex9+2PXU+4zUazWzlV+HUp5jj6H01DqARYNj3GdCvnjH7PTqdsksbyfBSlqyU3nnlTwKFc/XPQ4vEG0qsi8naCV9C3by/aj+c9EZNq5+c4mkqNR073sakHHA5waTWo48rA/wB/0zsU5pSPO0SYYDDNkFwwwwQfhhhlA1shYZM2RNgGY8Y9PZ0SWIf4sLblIFmqIND15o19Mxut8UauUGGMRB9m950fbsQfMCsgARzXuff2z1Nxnl2r6Mup17wyIKEzTSMRyUVQI0X2Bvn8YAaLqAfTqyRxx0SQ87h5JGAoMoIHxDQ9RtFcA+l14e1DThhIxZ19/wCU9v8ATj6Z1r0LSRHeIYl92Kgkfk5UaOeKCfdHvkLkhFUUm0nkE93II7Lxx39MhTUppY1FtVet1X9ch1XiHSaWNnFEDkrCoLE17L/c5D1OMnl9t+iAjj8c7cw/ifoayAlxKwr5YqCir9SO/Ptm7Kxm5rfDP7TtDrJhApeKRjSCUABz7BgSL+hzcg58xeDfCGo1Gvi+FHMkUUySSSTLtCLG26t3ZmO2hXv7Z9NqcyUfiYuFYKNIxpGPxCMhSIrnNJKgcR7hvKllS/MVUgEj6WR+uSSQMxkV2Hw2UKoUMrqSCHJcN62KoCqyWOEKAB/CABZJND3J5PbIbwitVJHEbV8LuZI2AZjwQAGVqUg0b59sZHoFQEKDRZmNlm5Y2eWJ4s9uwy2K4wpixrxGUeo0APplLr+gK3pmxaPIXgzLibjVaPKup+E++0V/b9My2u8Ouv8ACR9v9DnusujB9M4J+kK3pnKcEz2UuNnDTPMfDvSJoSJIpL8pZliciQ+uwx8E/octOm+KpHUfvMSuUO0SKPhy/LRuvKxAI7gZqtV4fU8gUR2I4I+xyt1einHzVMvtKLI+zjkZ5eeUDy1LVJOT6nT0uWDVMqxSjcrbnicFZABXIrggc8g/xHNgryJ/7D69/wBcxXhTQwQTSSEyI8nAEu0hBdlVcUCCa70eM2yE/Qj3+mZqV53VjmoI79PLuUHteTZzac8cZN8QWAOeaNc0avn2/wBxn0YO6ycWh+MD2eB2NNdiuL4483p/wY0RFh56NiinBS7u+RZybNk0OwwwykEORsMlyNhgEDjMj4u6O7us8W/coAYRttkoXTKfXueM2LDOPWxlkcL3KsB9yCBlB4zrOpfGLDUanUGJTenQxAvM/bkoNnewNxPvlnodVqGjPE60PM7DmvVQ/G1f/VAB7k5Y+FdGryhpaB0yfDihJAIYkmSTb/NfF/QZrpkWjvIAPFff0+uQpT+FmEsdH5kNH7H5T/l+M0KqiCzQHucxvStVDppSQ5k3HbtT5AL4Lv6n6L+vpl71OJm8zqBfyr2/QE8ZUrkZP1PxXp9PE0lmQL/DFTH9ew/XKLw3+1vR6qdYGSSB3IWMybSjMeFXcp8pJ454575m/FHQ0k80m8iqAj5Aq/VgADz/AEzznonhqXVa1IdOk3EilmkWvhKpBLsw4Hb88VhhH1eDjsjTJBkAYlYuGCjcSsfWJWAMrEIx+FZCkZXGFM4OqdciiE4Uh5YITM0INNsAu/8AnuPfMj1Trs2peP8AdpWjYFY5IA3MEjMpSc/DVjNCwO32G4E1znOU0j1UeFqVM6Xd+/f1NJ1XrKRq/wAMfGdERyibiNrvsDFlB4sMTQJpTxjNF1AamM/CfbKmwupjcd+aCzKhKsAQGr+2cXRvC8iSyTBn0vxdpMMTq4RlZywFqVMbbiw4BBY9s0ei6bFDu+GtFjbMSWZj6WzEk/b0yLmezVTwYK0cvGftdPp30QwKWVWKlCQCUatyk+h2ki/scR9ID6ZYbcbIQoJPAAsn2AyOCPNzZwVb9MU9xi6bp6xkAGrulvvQs0MsSrHt5aK8mjuHdhV8e2SxxheBfcnkk8k2e/8AbCpojZDFGSObUFR5ezqe5tlNew49jyc6lGAGRiXd8vIO4bwQQrKaoi7PN/pnRKxl5JJJAosmhYF/Umh/U4g3E/ygE8cHcK4N+n+2EcdGzyxCgnmjV9luh3P/AAY/NEwOwwwykDGtjsQ4BCwyFxnQwyFxlBhvEnhzzvKIknRrZkZijKe7FHHb1P5OYNtisuqOmkXS9o0Mx879rZmssDzwo7DPWvFcbNpJgvJKHge38X9LzKeH9AuqlE7/APbgCxaaI9koDdKR6sTkAyVpljEscKacUBwoEqg/yjtGL9fmNjt2y48PN8aOybZTta+ST6H8j/PO/qDwqjCV0RSCCWYD++Z7wszRyM1qIWtTITSsQfLs9WP0HvgpsItMo9BksurhgRndkjRRbMaVQB6k5UdR1JPEbED1NAE/a7oZhvEennf/ALMpUEHc7Hi/QB2v6+ua5TNzcdN/aH0yaURJqk3k7VDB0DE8AKzAAnNYDnx11vp7RswMkb13KMDz6jPqjwPJK3T9IZ7+KYIi5b5ido5P1qsyUv8ADExcFDDDDAKfr/iGPSbQyu7MruFQL8sYtzucheB6Xf0zM9R6w0kzw6h6088VwlDt3ROopkVVZ5Jw/BUEACzWazr3RY9XGEfgq6SI4CkoyG7AYEGxYIPFHJ9D0yGG/hRqlszUOwLVu2j+G6HAoZylGTfkeylVo04J2vLP/Gn0+3fyMr0Xwg/Ek8jiZSqXavujTcjLuPJjkQg7Wsqa54GajpnTItPGkcSBVRdq8DdXrbdyT3Pvnbgc1GCjo5VeJqVf5P0G1hjGc8hRyCoO6wKNEkGueCfzxxi/BHr5vNuXcB5TVeXj7/Xk5o42GK5NUOLYEm1IINcKRyLB5+x5vCOGqJ8zBQpY0CR9a4785NjWcAgEgEmgD6mroe/AP6ZLC/YWsjeYCwPMwAOwEbqJIB5I9j+mA3NRPlBDBlPzXfBDK1Di/wBR2rJEWgAPQAckk8e5PJwMIZ8Mk+Y8BgV22tAAcNR83N/TkccXkuJkTSFhSeq2r1uSz24BBPv6ceuUbJZJAosmuQPyTQH6nGruJs+WieBRDDsCeLHvxiqgBJ5s1fJrj2HYfjH4IOwwwykDA4YYBG2RNhhlBC4zzDUdO041DwyRl/MwV1do2AHodvfFwyArPEaafSGMQ6dCzk28rNJQWuKJ9b752eG1Os80hIEcbPS/ypzsW+EH2HHtiYZDXQ1mm1vxY1pVRTzQ5P5Y9zkx6THKKcX/AHH2PphhlMkWm8AdPEgleFZHBsGQKeR2J4F/nNemGGASDHYmGALhhhgBhhhgHP1DUfDikkq9iO9dr2qTV/jH/CDWW5DBfIaKirN1X1/oMMMz1OlrQT8/wS4YYZowRzEiqr5luxfBPNcjn64qRge55J5JNX7X2H0xcMheg7DDDBDk0M/xVD8rTSrtBsHa7JZ4/wDW/wA51KoAoCgOwHphhkWjdRWk0u4uNYGxRFc2K5PtRvj+uGGUwf/Z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hlinkClick r:id="rId3"/>
            <a:extLst>
              <a:ext uri="{FF2B5EF4-FFF2-40B4-BE49-F238E27FC236}">
                <a16:creationId xmlns:a16="http://schemas.microsoft.com/office/drawing/2014/main" id="{916190F4-D0C7-48A5-8BA1-A7D1DC828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848032"/>
            <a:ext cx="1800200" cy="22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8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00000" cy="533400"/>
          </a:xfrm>
        </p:spPr>
        <p:txBody>
          <a:bodyPr/>
          <a:lstStyle/>
          <a:p>
            <a:r>
              <a:rPr lang="nl-NL" dirty="0"/>
              <a:t>OSIRIS Buitenland stage aanmelding</a:t>
            </a:r>
            <a:endParaRPr lang="nl-NL" sz="32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628800"/>
            <a:ext cx="8100000" cy="4341389"/>
          </a:xfrm>
        </p:spPr>
        <p:txBody>
          <a:bodyPr/>
          <a:lstStyle/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Aanmelding voor beurs</a:t>
            </a:r>
          </a:p>
          <a:p>
            <a:pPr marL="290513" lvl="1" indent="-290513">
              <a:buFontTx/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In te vullen informatie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Start- &amp; einddatum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Naam van de universiteit / instituut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Naam van je Radboudumc begeleider</a:t>
            </a:r>
          </a:p>
          <a:p>
            <a:pPr marL="290513" lvl="1" indent="-290513"/>
            <a:r>
              <a:rPr lang="nl-NL" dirty="0">
                <a:solidFill>
                  <a:schemeClr val="accent1"/>
                </a:solidFill>
              </a:rPr>
              <a:t>Naam van je buitenlandse begeleider</a:t>
            </a:r>
          </a:p>
          <a:p>
            <a:pPr marL="290513" lvl="1" indent="-290513"/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Document uploaden (PDF):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Bewijs dat je welkom bent op je stagelocatie </a:t>
            </a:r>
          </a:p>
          <a:p>
            <a:pPr marL="0" lvl="1" indent="0">
              <a:buClr>
                <a:schemeClr val="tx2"/>
              </a:buClr>
              <a:buNone/>
            </a:pPr>
            <a:r>
              <a:rPr lang="nl-NL" dirty="0">
                <a:solidFill>
                  <a:schemeClr val="accent1"/>
                </a:solidFill>
              </a:rPr>
              <a:t>     (print screen van e-mail; kopie van brief)</a:t>
            </a:r>
          </a:p>
          <a:p>
            <a:pPr marL="290513" lvl="1" indent="-290513">
              <a:buClr>
                <a:schemeClr val="tx2"/>
              </a:buClr>
            </a:pPr>
            <a:endParaRPr lang="nl-NL" dirty="0">
              <a:solidFill>
                <a:srgbClr val="1E63A8"/>
              </a:solidFill>
            </a:endParaRPr>
          </a:p>
        </p:txBody>
      </p:sp>
      <p:pic>
        <p:nvPicPr>
          <p:cNvPr id="10242" name="Picture 2" descr="Afbeeldingsresultaat voor you're welco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87687"/>
            <a:ext cx="2143125" cy="213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843372"/>
            <a:ext cx="8100000" cy="533400"/>
          </a:xfrm>
        </p:spPr>
        <p:txBody>
          <a:bodyPr/>
          <a:lstStyle/>
          <a:p>
            <a:r>
              <a:rPr lang="nl-NL" dirty="0"/>
              <a:t>OSIRIS Buitenland studie aanmelding</a:t>
            </a:r>
            <a:endParaRPr lang="nl-NL" sz="32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4312" y="1628800"/>
            <a:ext cx="8100000" cy="5040560"/>
          </a:xfrm>
        </p:spPr>
        <p:txBody>
          <a:bodyPr/>
          <a:lstStyle/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Sollicitatie voor plek &amp; aanmelding beurs</a:t>
            </a:r>
          </a:p>
          <a:p>
            <a:pPr marL="290513" lvl="1" indent="-290513">
              <a:buFontTx/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 marL="290513" lvl="1" indent="-290513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Documenten  uploaden: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Motivatie brief*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Bewijs van je taalniveau, indien al beschikbaar</a:t>
            </a:r>
          </a:p>
          <a:p>
            <a:pPr marL="290513" lvl="1" indent="-290513">
              <a:buClr>
                <a:schemeClr val="tx2"/>
              </a:buClr>
            </a:pPr>
            <a:endParaRPr lang="nl-NL" dirty="0">
              <a:solidFill>
                <a:srgbClr val="1E63A8"/>
              </a:solidFill>
            </a:endParaRPr>
          </a:p>
          <a:p>
            <a:pPr marL="290513" lvl="1" indent="-29051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Deadline voor 1</a:t>
            </a:r>
            <a:r>
              <a:rPr lang="nl-NL" b="1" baseline="30000" dirty="0">
                <a:solidFill>
                  <a:schemeClr val="accent1"/>
                </a:solidFill>
              </a:rPr>
              <a:t>e</a:t>
            </a:r>
            <a:r>
              <a:rPr lang="nl-NL" b="1" dirty="0">
                <a:solidFill>
                  <a:schemeClr val="accent1"/>
                </a:solidFill>
              </a:rPr>
              <a:t> &amp; 2</a:t>
            </a:r>
            <a:r>
              <a:rPr lang="nl-NL" b="1" baseline="30000" dirty="0">
                <a:solidFill>
                  <a:schemeClr val="accent1"/>
                </a:solidFill>
              </a:rPr>
              <a:t>e</a:t>
            </a:r>
            <a:r>
              <a:rPr lang="nl-NL" b="1" dirty="0">
                <a:solidFill>
                  <a:schemeClr val="accent1"/>
                </a:solidFill>
              </a:rPr>
              <a:t> semester van 2023-2024**: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23:59u op 31 Januari 2023 voor non-EU locaties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23:59u op 28 februari 2023 voor EU locaties (inclusief de UK)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Digitale aanmelding via OSIRIS Buitenland, instructies zijn 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hier </a:t>
            </a:r>
            <a:r>
              <a:rPr lang="nl-NL" dirty="0">
                <a:solidFill>
                  <a:schemeClr val="accent1"/>
                </a:solidFill>
              </a:rPr>
              <a:t>te vinden</a:t>
            </a:r>
            <a:br>
              <a:rPr lang="nl-NL" sz="800" dirty="0">
                <a:solidFill>
                  <a:schemeClr val="accent1"/>
                </a:solidFill>
              </a:rPr>
            </a:br>
            <a:endParaRPr lang="nl-NL" sz="800" dirty="0">
              <a:solidFill>
                <a:srgbClr val="1E63A8"/>
              </a:solidFill>
            </a:endParaRPr>
          </a:p>
          <a:p>
            <a:pPr marL="290513" lvl="1" indent="-29051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Selectie</a:t>
            </a:r>
          </a:p>
          <a:p>
            <a:pPr marL="290513" lvl="1" indent="-290513"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Gebaseerd op motivatie </a:t>
            </a:r>
            <a:r>
              <a:rPr lang="nl-NL" sz="1800" dirty="0">
                <a:solidFill>
                  <a:schemeClr val="accent1"/>
                </a:solidFill>
              </a:rPr>
              <a:t>(en taalniveau &amp; cijferlijst bij gelijke geschiktheid)</a:t>
            </a:r>
          </a:p>
          <a:p>
            <a:r>
              <a:rPr lang="nl-NL" dirty="0">
                <a:solidFill>
                  <a:schemeClr val="accent1"/>
                </a:solidFill>
              </a:rPr>
              <a:t>Uitslagen non-EU eind februari 2023, uitslagen EU eind april 2023</a:t>
            </a:r>
            <a:br>
              <a:rPr lang="nl-NL" dirty="0">
                <a:solidFill>
                  <a:schemeClr val="accent1"/>
                </a:solidFill>
              </a:rPr>
            </a:br>
            <a:endParaRPr lang="nl-NL" sz="1400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sz="1400" i="1" dirty="0"/>
              <a:t>* Voor THK studenten bewijs van indeling (mail); ** THK aparte deadline</a:t>
            </a:r>
          </a:p>
        </p:txBody>
      </p:sp>
      <p:pic>
        <p:nvPicPr>
          <p:cNvPr id="8196" name="Picture 4" descr="Afbeeldingsresultaat voor motivatiebr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667754"/>
            <a:ext cx="1383035" cy="2085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51384"/>
            <a:ext cx="8100000" cy="533400"/>
          </a:xfrm>
        </p:spPr>
        <p:txBody>
          <a:bodyPr/>
          <a:lstStyle/>
          <a:p>
            <a:r>
              <a:rPr lang="nl-NL" dirty="0"/>
              <a:t>Radboudumc</a:t>
            </a:r>
            <a:br>
              <a:rPr lang="nl-NL" dirty="0"/>
            </a:br>
            <a:r>
              <a:rPr lang="nl-NL" sz="3200" b="0" dirty="0"/>
              <a:t>EU studie contracten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083634"/>
              </p:ext>
            </p:extLst>
          </p:nvPr>
        </p:nvGraphicFramePr>
        <p:xfrm>
          <a:off x="440991" y="1974788"/>
          <a:ext cx="8262018" cy="3830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443">
                <a:tc>
                  <a:txBody>
                    <a:bodyPr/>
                    <a:lstStyle/>
                    <a:p>
                      <a:r>
                        <a:rPr lang="nl-NL" sz="1400" dirty="0"/>
                        <a:t>universiteit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Geneeskunde/ BMS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studenten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400" dirty="0"/>
                        <a:t>maanden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taalniveau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33">
                <a:tc>
                  <a:txBody>
                    <a:bodyPr/>
                    <a:lstStyle/>
                    <a:p>
                      <a:r>
                        <a:rPr lang="nl-NL" sz="1000" dirty="0"/>
                        <a:t>Universiteit van Antwerpen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België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Geneeskunde</a:t>
                      </a:r>
                    </a:p>
                    <a:p>
                      <a:r>
                        <a:rPr lang="nl-NL" sz="1000" dirty="0"/>
                        <a:t>BMS/MMD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</a:t>
                      </a:r>
                    </a:p>
                    <a:p>
                      <a:pPr algn="ctr"/>
                      <a:r>
                        <a:rPr lang="nl-NL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  <a:p>
                      <a:pPr algn="ctr"/>
                      <a:r>
                        <a:rPr lang="nl-NL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9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err="1"/>
                        <a:t>Medical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University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Plovdiv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Bulgarije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114">
                <a:tc>
                  <a:txBody>
                    <a:bodyPr/>
                    <a:lstStyle/>
                    <a:p>
                      <a:r>
                        <a:rPr lang="nl-NL" sz="1000" dirty="0" err="1"/>
                        <a:t>Humboldt</a:t>
                      </a:r>
                      <a:r>
                        <a:rPr lang="nl-NL" sz="1000" dirty="0"/>
                        <a:t> University (Charité </a:t>
                      </a:r>
                      <a:r>
                        <a:rPr lang="nl-NL" sz="1000" dirty="0" err="1"/>
                        <a:t>hospital</a:t>
                      </a:r>
                      <a:r>
                        <a:rPr lang="nl-NL" sz="1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Duitsland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Master in Medical Neurosciences / Master in Public Health (BMS  &amp; GNK)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University of Cologne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Duitsland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German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dirty="0"/>
                        <a:t>Università degli studi di Roma Foro Italico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Italië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European Master in Health and Physical Activity (BMS)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A2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777343"/>
                  </a:ext>
                </a:extLst>
              </a:tr>
              <a:tr h="248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 err="1"/>
                        <a:t>Università</a:t>
                      </a:r>
                      <a:r>
                        <a:rPr lang="nl-NL" sz="1000" dirty="0"/>
                        <a:t> di Roma - </a:t>
                      </a:r>
                      <a:r>
                        <a:rPr lang="nl-NL" sz="1000" dirty="0" err="1"/>
                        <a:t>Sapienza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Italië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B1 English &amp; </a:t>
                      </a:r>
                      <a:r>
                        <a:rPr lang="nl-NL" sz="1000" dirty="0" err="1"/>
                        <a:t>Italian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nl-NL" sz="1000" dirty="0" err="1"/>
                        <a:t>Medical</a:t>
                      </a:r>
                      <a:r>
                        <a:rPr lang="nl-NL" sz="1000" baseline="0" dirty="0"/>
                        <a:t> </a:t>
                      </a:r>
                      <a:r>
                        <a:rPr lang="nl-NL" sz="1000" baseline="0" dirty="0" err="1"/>
                        <a:t>U</a:t>
                      </a:r>
                      <a:r>
                        <a:rPr lang="nl-NL" sz="1000" dirty="0" err="1"/>
                        <a:t>niversity</a:t>
                      </a:r>
                      <a:r>
                        <a:rPr lang="nl-NL" sz="1000" baseline="0" dirty="0"/>
                        <a:t> </a:t>
                      </a:r>
                      <a:r>
                        <a:rPr lang="nl-NL" sz="1000" dirty="0"/>
                        <a:t>Innsbruck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Oostenrijk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B1 </a:t>
                      </a:r>
                      <a:r>
                        <a:rPr lang="nl-NL" sz="1000" dirty="0" err="1"/>
                        <a:t>German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Lódz University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Polen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BMS/MMD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nl-NL" sz="1000" dirty="0" err="1"/>
                        <a:t>University</a:t>
                      </a:r>
                      <a:r>
                        <a:rPr lang="nl-NL" sz="1000" dirty="0"/>
                        <a:t> of Ljubljana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Slovenië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r>
                        <a:rPr lang="nl-NL" sz="1000" dirty="0" err="1"/>
                        <a:t>University</a:t>
                      </a:r>
                      <a:r>
                        <a:rPr lang="nl-NL" sz="1000" dirty="0"/>
                        <a:t> of </a:t>
                      </a:r>
                      <a:r>
                        <a:rPr lang="nl-NL" sz="1000" dirty="0" err="1"/>
                        <a:t>Istanbul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Turkije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3885">
                <a:tc>
                  <a:txBody>
                    <a:bodyPr/>
                    <a:lstStyle/>
                    <a:p>
                      <a:r>
                        <a:rPr lang="nl-NL" sz="1000" dirty="0" err="1"/>
                        <a:t>Acibadem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University</a:t>
                      </a:r>
                      <a:endParaRPr lang="nl-N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Turkije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Geneeskunde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r>
                        <a:rPr lang="nl-NL" sz="1000" dirty="0"/>
                        <a:t>St George’s </a:t>
                      </a:r>
                      <a:r>
                        <a:rPr lang="nl-NL" sz="1000" dirty="0" err="1"/>
                        <a:t>Hospital</a:t>
                      </a:r>
                      <a:r>
                        <a:rPr lang="nl-NL" sz="1000" dirty="0"/>
                        <a:t> </a:t>
                      </a:r>
                      <a:r>
                        <a:rPr lang="nl-NL" sz="1000" dirty="0" err="1"/>
                        <a:t>Medical</a:t>
                      </a:r>
                      <a:r>
                        <a:rPr lang="nl-NL" sz="1000" dirty="0"/>
                        <a:t>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BMS/MMD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045919"/>
                  </a:ext>
                </a:extLst>
              </a:tr>
            </a:tbl>
          </a:graphicData>
        </a:graphic>
      </p:graphicFrame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3E13D677-806D-4AEA-BB5C-AADC5DEB3713}"/>
              </a:ext>
            </a:extLst>
          </p:cNvPr>
          <p:cNvSpPr txBox="1">
            <a:spLocks/>
          </p:cNvSpPr>
          <p:nvPr/>
        </p:nvSpPr>
        <p:spPr>
          <a:xfrm>
            <a:off x="522000" y="6237312"/>
            <a:ext cx="8100000" cy="1801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sz="1100" dirty="0">
                <a:solidFill>
                  <a:schemeClr val="accent1"/>
                </a:solidFill>
              </a:rPr>
              <a:t>* Alleen master studenten</a:t>
            </a:r>
          </a:p>
          <a:p>
            <a:pPr>
              <a:buFont typeface="Arial" pitchFamily="34" charset="0"/>
              <a:buNone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buFont typeface="Arial" pitchFamily="34" charset="0"/>
              <a:buNone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nl-NL" sz="1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51384"/>
            <a:ext cx="8100000" cy="533400"/>
          </a:xfrm>
        </p:spPr>
        <p:txBody>
          <a:bodyPr/>
          <a:lstStyle/>
          <a:p>
            <a:r>
              <a:rPr lang="nl-NL" dirty="0"/>
              <a:t>Radboud Universiteit</a:t>
            </a:r>
            <a:br>
              <a:rPr lang="nl-NL" dirty="0"/>
            </a:br>
            <a:r>
              <a:rPr lang="nl-NL" sz="3200" b="0" dirty="0"/>
              <a:t>EU &amp; non-EU studie contracten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4037165"/>
            <a:ext cx="8100000" cy="1728192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Non-EU contracten:      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Zie de 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Holland </a:t>
            </a:r>
            <a:r>
              <a:rPr lang="nl-NL" dirty="0" err="1">
                <a:solidFill>
                  <a:schemeClr val="accent1"/>
                </a:solidFill>
                <a:hlinkClick r:id="rId2"/>
              </a:rPr>
              <a:t>Scholarship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 webpagina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</a:rPr>
              <a:t>van de RU voor (informatie over) alle partners en meer informatie over de bijbehorende </a:t>
            </a:r>
            <a:r>
              <a:rPr lang="nl-NL" b="1" dirty="0">
                <a:solidFill>
                  <a:schemeClr val="accent1"/>
                </a:solidFill>
              </a:rPr>
              <a:t>Holland </a:t>
            </a:r>
            <a:r>
              <a:rPr lang="nl-NL" b="1" dirty="0" err="1">
                <a:solidFill>
                  <a:schemeClr val="accent1"/>
                </a:solidFill>
              </a:rPr>
              <a:t>Scholarship</a:t>
            </a:r>
            <a:r>
              <a:rPr lang="nl-NL" b="1" dirty="0">
                <a:solidFill>
                  <a:schemeClr val="accent1"/>
                </a:solidFill>
              </a:rPr>
              <a:t> beurs</a:t>
            </a:r>
            <a:r>
              <a:rPr lang="nl-NL" dirty="0">
                <a:solidFill>
                  <a:schemeClr val="accent1"/>
                </a:solidFill>
              </a:rPr>
              <a:t>.</a:t>
            </a:r>
          </a:p>
          <a:p>
            <a:pPr>
              <a:buNone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buNone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buFont typeface="Arial" charset="0"/>
              <a:buChar char="•"/>
            </a:pPr>
            <a:endParaRPr lang="nl-NL" sz="1800" dirty="0">
              <a:solidFill>
                <a:schemeClr val="accent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EEFC40-ED56-4EA9-9AD8-E69F140F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894" y="5415880"/>
            <a:ext cx="1893570" cy="533400"/>
          </a:xfrm>
          <a:prstGeom prst="rect">
            <a:avLst/>
          </a:prstGeom>
        </p:spPr>
      </p:pic>
      <p:graphicFrame>
        <p:nvGraphicFramePr>
          <p:cNvPr id="5" name="Tijdelijke aanduiding voor inhoud 3">
            <a:extLst>
              <a:ext uri="{FF2B5EF4-FFF2-40B4-BE49-F238E27FC236}">
                <a16:creationId xmlns:a16="http://schemas.microsoft.com/office/drawing/2014/main" id="{45981520-EB0A-4A87-A1B7-04FC2DA79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667181"/>
              </p:ext>
            </p:extLst>
          </p:nvPr>
        </p:nvGraphicFramePr>
        <p:xfrm>
          <a:off x="611560" y="2282594"/>
          <a:ext cx="7578105" cy="1506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09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5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7246">
                <a:tc>
                  <a:txBody>
                    <a:bodyPr/>
                    <a:lstStyle/>
                    <a:p>
                      <a:r>
                        <a:rPr lang="nl-NL" sz="1000" dirty="0"/>
                        <a:t>Universiteit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Studenten RU breed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000" dirty="0"/>
                        <a:t> Taalniveau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r>
                        <a:rPr lang="nl-NL" sz="1000" dirty="0"/>
                        <a:t>Liverpool John </a:t>
                      </a:r>
                      <a:r>
                        <a:rPr lang="nl-NL" sz="1000" dirty="0" err="1"/>
                        <a:t>Moore’s</a:t>
                      </a:r>
                      <a:r>
                        <a:rPr lang="nl-NL" sz="1000" dirty="0"/>
                        <a:t>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208">
                <a:tc>
                  <a:txBody>
                    <a:bodyPr/>
                    <a:lstStyle/>
                    <a:p>
                      <a:r>
                        <a:rPr lang="nl-NL" sz="1000" dirty="0"/>
                        <a:t>University of Birmingham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400">
                <a:tc>
                  <a:txBody>
                    <a:bodyPr/>
                    <a:lstStyle/>
                    <a:p>
                      <a:r>
                        <a:rPr lang="nl-NL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Leeds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r>
                        <a:rPr lang="nl-NL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</a:t>
                      </a:r>
                      <a:r>
                        <a:rPr lang="nl-NL" sz="1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Sussex</a:t>
                      </a:r>
                      <a:endParaRPr lang="nl-NL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768">
                <a:tc>
                  <a:txBody>
                    <a:bodyPr/>
                    <a:lstStyle/>
                    <a:p>
                      <a:r>
                        <a:rPr lang="nl-NL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</a:t>
                      </a:r>
                      <a:r>
                        <a:rPr lang="nl-NL" sz="10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0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Glasgow</a:t>
                      </a:r>
                      <a:endParaRPr lang="nl-NL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000" dirty="0"/>
                        <a:t>B2/C1 </a:t>
                      </a:r>
                      <a:r>
                        <a:rPr lang="nl-NL" sz="1000" dirty="0" err="1"/>
                        <a:t>English</a:t>
                      </a:r>
                      <a:endParaRPr lang="nl-NL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477707E2-EEDA-4EDF-8859-31577DAF9518}"/>
              </a:ext>
            </a:extLst>
          </p:cNvPr>
          <p:cNvSpPr txBox="1">
            <a:spLocks/>
          </p:cNvSpPr>
          <p:nvPr/>
        </p:nvSpPr>
        <p:spPr>
          <a:xfrm>
            <a:off x="648464" y="1988840"/>
            <a:ext cx="8100000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90513" marR="0" lvl="1" indent="-290513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b="1" dirty="0">
                <a:solidFill>
                  <a:schemeClr val="accent1"/>
                </a:solidFill>
              </a:rPr>
              <a:t>EU contracten: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522000" y="879376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Visumaanvragen</a:t>
            </a:r>
          </a:p>
        </p:txBody>
      </p:sp>
      <p:sp>
        <p:nvSpPr>
          <p:cNvPr id="2048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700808"/>
            <a:ext cx="8100000" cy="435066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l-NL" b="1" dirty="0">
                <a:solidFill>
                  <a:schemeClr val="accent1"/>
                </a:solidFill>
              </a:rPr>
              <a:t>Checklist</a:t>
            </a:r>
            <a:r>
              <a:rPr lang="nl-NL" b="1" dirty="0">
                <a:solidFill>
                  <a:srgbClr val="1E63A8"/>
                </a:solidFill>
              </a:rPr>
              <a:t>	</a:t>
            </a:r>
            <a:endParaRPr lang="nl-NL" sz="8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</a:rPr>
              <a:t>Begin op tijd: de procedure kan 2 tot 6 maanden duren!</a:t>
            </a:r>
          </a:p>
          <a:p>
            <a:pPr eaLnBrk="1" hangingPunct="1"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</a:rPr>
              <a:t>Bekijk de websites van de ambassade voor specifieke eisen &amp; up-to-date informatie</a:t>
            </a:r>
          </a:p>
          <a:p>
            <a:pPr eaLnBrk="1" hangingPunct="1">
              <a:lnSpc>
                <a:spcPct val="90000"/>
              </a:lnSpc>
              <a:buSzPct val="100000"/>
            </a:pPr>
            <a:endParaRPr lang="nl-NL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SzPct val="180000"/>
              <a:buNone/>
            </a:pPr>
            <a:r>
              <a:rPr lang="nl-NL" b="1" dirty="0">
                <a:solidFill>
                  <a:schemeClr val="accent1"/>
                </a:solidFill>
              </a:rPr>
              <a:t>Veel gevraagde documenten: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nl-NL" dirty="0">
                <a:solidFill>
                  <a:schemeClr val="accent1"/>
                </a:solidFill>
              </a:rPr>
              <a:t>Financiële bewijzen (bijv. bankafschriften)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nl-NL" dirty="0">
                <a:solidFill>
                  <a:schemeClr val="accent1"/>
                </a:solidFill>
              </a:rPr>
              <a:t>Bewijs van voldoende verzekeringsdekking</a:t>
            </a:r>
          </a:p>
          <a:p>
            <a:pPr eaLnBrk="1" hangingPunct="1">
              <a:lnSpc>
                <a:spcPct val="90000"/>
              </a:lnSpc>
              <a:buSzPct val="100000"/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SzPct val="100000"/>
              <a:buNone/>
            </a:pPr>
            <a:r>
              <a:rPr lang="nl-NL" b="1" dirty="0">
                <a:solidFill>
                  <a:schemeClr val="accent1"/>
                </a:solidFill>
              </a:rPr>
              <a:t>Soms: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nl-NL" dirty="0">
                <a:solidFill>
                  <a:schemeClr val="accent1"/>
                </a:solidFill>
              </a:rPr>
              <a:t>Doktersverklaring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nl-NL" dirty="0">
                <a:solidFill>
                  <a:schemeClr val="accent1"/>
                </a:solidFill>
              </a:rPr>
              <a:t>Verklaring omtrent Gedrag (VOG)</a:t>
            </a:r>
          </a:p>
          <a:p>
            <a:pPr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nl-NL" dirty="0">
                <a:solidFill>
                  <a:schemeClr val="accent1"/>
                </a:solidFill>
              </a:rPr>
              <a:t>Ondersteuningsbrief via Radboudumc International Office</a:t>
            </a:r>
          </a:p>
          <a:p>
            <a:pPr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endParaRPr lang="nl-NL" dirty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GB" dirty="0"/>
          </a:p>
          <a:p>
            <a:pPr eaLnBrk="1" hangingPunct="1">
              <a:buFontTx/>
              <a:buNone/>
            </a:pPr>
            <a:r>
              <a:rPr lang="en-GB" sz="800" dirty="0"/>
              <a:t>		</a:t>
            </a:r>
          </a:p>
          <a:p>
            <a:pPr eaLnBrk="1" hangingPunct="1">
              <a:buFontTx/>
              <a:buNone/>
            </a:pPr>
            <a:r>
              <a:rPr lang="en-GB" dirty="0"/>
              <a:t>			</a:t>
            </a:r>
          </a:p>
          <a:p>
            <a:pPr eaLnBrk="1" hangingPunct="1"/>
            <a:endParaRPr lang="nl-NL" dirty="0"/>
          </a:p>
        </p:txBody>
      </p:sp>
      <p:pic>
        <p:nvPicPr>
          <p:cNvPr id="20484" name="Afbeelding 3" descr="vis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429000"/>
            <a:ext cx="1974328" cy="270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Verzekeringen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8100000" cy="5184576"/>
          </a:xfrm>
        </p:spPr>
        <p:txBody>
          <a:bodyPr/>
          <a:lstStyle/>
          <a:p>
            <a:pPr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  <a:hlinkClick r:id="rId3"/>
              </a:rPr>
              <a:t>Zorgverzekering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  <a:hlinkClick r:id="rId4"/>
              </a:rPr>
              <a:t>Reisverzekering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  <a:hlinkClick r:id="rId5"/>
              </a:rPr>
              <a:t>Persoonlijke aansprakelijkheidsverzekering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  <a:hlinkClick r:id="rId6"/>
              </a:rPr>
              <a:t>Ongevallen verzekering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00000"/>
            </a:pPr>
            <a:r>
              <a:rPr lang="nl-NL" dirty="0">
                <a:solidFill>
                  <a:schemeClr val="accent1"/>
                </a:solidFill>
                <a:hlinkClick r:id="rId7"/>
              </a:rPr>
              <a:t>Medische beroepsaansprakelijkheidsverzekering </a:t>
            </a:r>
            <a:r>
              <a:rPr lang="nl-NL" dirty="0">
                <a:solidFill>
                  <a:schemeClr val="accent1"/>
                </a:solidFill>
              </a:rPr>
              <a:t>- </a:t>
            </a:r>
            <a:r>
              <a:rPr lang="nl-NL" sz="2000" dirty="0">
                <a:solidFill>
                  <a:schemeClr val="accent1"/>
                </a:solidFill>
              </a:rPr>
              <a:t>verplicht bij direct contact met proefpersonen of patiënten</a:t>
            </a:r>
            <a:endParaRPr lang="nl-NL" dirty="0">
              <a:solidFill>
                <a:schemeClr val="accent1"/>
              </a:solidFill>
            </a:endParaRPr>
          </a:p>
          <a:p>
            <a:pPr eaLnBrk="1" hangingPunct="1">
              <a:buNone/>
            </a:pPr>
            <a:endParaRPr lang="nl-NL" dirty="0"/>
          </a:p>
          <a:p>
            <a:pPr>
              <a:buNone/>
            </a:pPr>
            <a:r>
              <a:rPr lang="nl-NL" b="1" dirty="0">
                <a:solidFill>
                  <a:schemeClr val="accent1"/>
                </a:solidFill>
              </a:rPr>
              <a:t>Check voor elke verzekering het volgende: </a:t>
            </a:r>
          </a:p>
          <a:p>
            <a:pPr marL="360363" indent="-360363">
              <a:lnSpc>
                <a:spcPct val="100000"/>
              </a:lnSpc>
              <a:buNone/>
            </a:pPr>
            <a:r>
              <a:rPr lang="nl-NL" b="1" i="1" dirty="0">
                <a:solidFill>
                  <a:schemeClr val="accent1"/>
                </a:solidFill>
              </a:rPr>
              <a:t>      </a:t>
            </a:r>
            <a:r>
              <a:rPr lang="nl-NL" dirty="0">
                <a:solidFill>
                  <a:schemeClr val="accent1"/>
                </a:solidFill>
              </a:rPr>
              <a:t>&gt; heb je Europa / wereld dekking (afhankelijk van je stagelocatie)?</a:t>
            </a:r>
            <a:endParaRPr lang="nl-NL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  <a:buNone/>
            </a:pPr>
            <a:r>
              <a:rPr lang="nl-NL" dirty="0">
                <a:solidFill>
                  <a:schemeClr val="accent1"/>
                </a:solidFill>
              </a:rPr>
              <a:t>	&gt; zijn stages verzekerd?</a:t>
            </a:r>
          </a:p>
          <a:p>
            <a:pPr>
              <a:lnSpc>
                <a:spcPct val="100000"/>
              </a:lnSpc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pPr eaLnBrk="1" hangingPunct="1">
              <a:lnSpc>
                <a:spcPct val="100000"/>
              </a:lnSpc>
              <a:buFont typeface="Arial" charset="0"/>
              <a:buNone/>
            </a:pPr>
            <a:endParaRPr lang="en-GB" sz="800" dirty="0"/>
          </a:p>
          <a:p>
            <a:endParaRPr lang="nl-NL" sz="800" dirty="0"/>
          </a:p>
          <a:p>
            <a:pPr eaLnBrk="1" hangingPunct="1">
              <a:buFontTx/>
              <a:buNone/>
            </a:pPr>
            <a:r>
              <a:rPr lang="en-GB" sz="800" dirty="0"/>
              <a:t>		</a:t>
            </a:r>
          </a:p>
          <a:p>
            <a:pPr eaLnBrk="1" hangingPunct="1">
              <a:buFontTx/>
              <a:buNone/>
            </a:pPr>
            <a:r>
              <a:rPr lang="en-GB" dirty="0"/>
              <a:t>			</a:t>
            </a:r>
          </a:p>
          <a:p>
            <a:pPr eaLnBrk="1" hangingPunct="1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F1F02B-A842-44DF-9ADA-004D7D242D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992991"/>
            <a:ext cx="2339360" cy="15451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06413"/>
            <a:ext cx="8100000" cy="533400"/>
          </a:xfrm>
        </p:spPr>
        <p:txBody>
          <a:bodyPr/>
          <a:lstStyle/>
          <a:p>
            <a:r>
              <a:rPr lang="nl-NL" dirty="0"/>
              <a:t>Financiering</a:t>
            </a:r>
            <a:br>
              <a:rPr lang="nl-NL" dirty="0"/>
            </a:br>
            <a:r>
              <a:rPr lang="nl-NL" sz="3200" b="0" dirty="0"/>
              <a:t>Erasmus+ (</a:t>
            </a:r>
            <a:r>
              <a:rPr lang="nl-NL" sz="2800" b="0" dirty="0"/>
              <a:t>Europees beursprogramma)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2885" y="1988840"/>
            <a:ext cx="8082161" cy="4680520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70C0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Studie &amp; onderzoeksstage </a:t>
            </a:r>
            <a:endParaRPr lang="nl-NL" sz="800" b="1" dirty="0">
              <a:solidFill>
                <a:srgbClr val="1E63A8"/>
              </a:solidFill>
            </a:endParaRP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Minimaal 2 maanden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In totaal maximaal 12 maanden per studiecyclus (BSc, MSc, PhD)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Kan ook in het jaar na afstuderen, ook na </a:t>
            </a:r>
            <a:r>
              <a:rPr lang="nl-NL" dirty="0" err="1">
                <a:solidFill>
                  <a:schemeClr val="accent1"/>
                </a:solidFill>
              </a:rPr>
              <a:t>Bsc</a:t>
            </a:r>
            <a:r>
              <a:rPr lang="nl-NL" dirty="0">
                <a:solidFill>
                  <a:schemeClr val="accent1"/>
                </a:solidFill>
              </a:rPr>
              <a:t>*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  <a:hlinkClick r:id="rId3"/>
              </a:rPr>
              <a:t>Beursbedragen</a:t>
            </a:r>
            <a:r>
              <a:rPr lang="nl-NL" dirty="0">
                <a:solidFill>
                  <a:schemeClr val="accent1"/>
                </a:solidFill>
              </a:rPr>
              <a:t> afhankelijk van gastland</a:t>
            </a:r>
          </a:p>
          <a:p>
            <a:pPr>
              <a:lnSpc>
                <a:spcPts val="3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Online taaltest</a:t>
            </a:r>
            <a:endParaRPr lang="nl-NL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nl-NL" sz="8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nl-NL" sz="800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nl-NL" sz="1800" dirty="0">
                <a:solidFill>
                  <a:schemeClr val="accent1"/>
                </a:solidFill>
              </a:rPr>
              <a:t>Voor detailinformatie zie de </a:t>
            </a:r>
            <a:r>
              <a:rPr lang="nl-NL" sz="1800" b="1" dirty="0">
                <a:solidFill>
                  <a:schemeClr val="accent1"/>
                </a:solidFill>
                <a:hlinkClick r:id="rId4"/>
              </a:rPr>
              <a:t>website</a:t>
            </a:r>
            <a:r>
              <a:rPr lang="nl-NL" sz="1800" dirty="0">
                <a:solidFill>
                  <a:schemeClr val="accent1"/>
                </a:solidFill>
              </a:rPr>
              <a:t> van het centrale International Office van de RU.</a:t>
            </a:r>
          </a:p>
          <a:p>
            <a:pPr algn="ctr">
              <a:lnSpc>
                <a:spcPct val="90000"/>
              </a:lnSpc>
              <a:buNone/>
              <a:defRPr/>
            </a:pPr>
            <a:endParaRPr lang="nl-NL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endParaRPr lang="nl-NL" b="1" dirty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None/>
              <a:defRPr/>
            </a:pPr>
            <a:r>
              <a:rPr lang="nl-NL" b="1" dirty="0">
                <a:solidFill>
                  <a:srgbClr val="FF0000"/>
                </a:solidFill>
              </a:rPr>
              <a:t>Aanmelding start via OSIRIS Buitenland</a:t>
            </a:r>
            <a:endParaRPr lang="nl-NL" sz="7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buClr>
                <a:srgbClr val="0070C0"/>
              </a:buClr>
              <a:buFontTx/>
              <a:buNone/>
            </a:pPr>
            <a:r>
              <a:rPr lang="nl-NL" sz="1600" dirty="0">
                <a:solidFill>
                  <a:schemeClr val="accent1"/>
                </a:solidFill>
              </a:rPr>
              <a:t>*aanvragen vóór afstuderen!</a:t>
            </a:r>
            <a:endParaRPr lang="nl-NL" sz="1600" dirty="0"/>
          </a:p>
          <a:p>
            <a:pPr>
              <a:buClr>
                <a:srgbClr val="0070C0"/>
              </a:buClr>
              <a:buFontTx/>
              <a:buNone/>
            </a:pPr>
            <a:endParaRPr lang="en-GB" sz="800" dirty="0"/>
          </a:p>
          <a:p>
            <a:pPr>
              <a:buClr>
                <a:srgbClr val="0070C0"/>
              </a:buClr>
              <a:buFontTx/>
              <a:buNone/>
            </a:pPr>
            <a:endParaRPr lang="en-GB" sz="800" dirty="0"/>
          </a:p>
          <a:p>
            <a:endParaRPr lang="nl-NL" dirty="0"/>
          </a:p>
        </p:txBody>
      </p:sp>
      <p:pic>
        <p:nvPicPr>
          <p:cNvPr id="9218" name="Picture 2" descr="http://www.erasmusplus.nl/wp-content/themes/erasmusplus/images/logo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916665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522000" y="908720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Financiering</a:t>
            </a:r>
            <a:br>
              <a:rPr lang="nl-NL" sz="3200" dirty="0"/>
            </a:br>
            <a:r>
              <a:rPr lang="nl-NL" sz="3200" b="0" dirty="0"/>
              <a:t>Radboudumc</a:t>
            </a:r>
            <a:r>
              <a:rPr lang="nl-NL" sz="3200" dirty="0"/>
              <a:t> </a:t>
            </a:r>
            <a:r>
              <a:rPr lang="nl-NL" sz="3200" b="0" dirty="0"/>
              <a:t>Studentenbudget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916832"/>
            <a:ext cx="8442488" cy="4824536"/>
          </a:xfrm>
        </p:spPr>
        <p:txBody>
          <a:bodyPr rtlCol="0">
            <a:noAutofit/>
          </a:bodyPr>
          <a:lstStyle/>
          <a:p>
            <a:pPr marL="290513" indent="-290513" defTabSz="17145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80000"/>
              <a:buFont typeface="Arial" pitchFamily="34" charset="0"/>
              <a:buNone/>
              <a:defRPr/>
            </a:pPr>
            <a:r>
              <a:rPr lang="en-GB" b="1" dirty="0" err="1">
                <a:solidFill>
                  <a:schemeClr val="accent1"/>
                </a:solidFill>
              </a:rPr>
              <a:t>Studie</a:t>
            </a:r>
            <a:r>
              <a:rPr lang="en-GB" b="1" dirty="0">
                <a:solidFill>
                  <a:schemeClr val="accent1"/>
                </a:solidFill>
              </a:rPr>
              <a:t> &amp; </a:t>
            </a:r>
            <a:r>
              <a:rPr lang="en-GB" b="1" dirty="0" err="1">
                <a:solidFill>
                  <a:schemeClr val="accent1"/>
                </a:solidFill>
              </a:rPr>
              <a:t>onderzoeksstage</a:t>
            </a:r>
            <a:r>
              <a:rPr lang="en-GB" b="1" dirty="0">
                <a:solidFill>
                  <a:schemeClr val="accent1"/>
                </a:solidFill>
              </a:rPr>
              <a:t>:</a:t>
            </a:r>
          </a:p>
          <a:p>
            <a:pPr marL="290513" indent="-290513" defTabSz="17145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80000"/>
              <a:buFont typeface="Arial" pitchFamily="34" charset="0"/>
              <a:buNone/>
              <a:defRPr/>
            </a:pPr>
            <a:endParaRPr kumimoji="1" lang="en-GB" sz="800" kern="0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accent1"/>
                </a:solidFill>
              </a:rPr>
              <a:t>EU 		</a:t>
            </a:r>
            <a:r>
              <a:rPr lang="nl-NL" b="1" dirty="0">
                <a:solidFill>
                  <a:schemeClr val="accent1"/>
                </a:solidFill>
              </a:rPr>
              <a:t>€ 150,- </a:t>
            </a:r>
            <a:r>
              <a:rPr lang="nl-NL" dirty="0">
                <a:solidFill>
                  <a:schemeClr val="accent1"/>
                </a:solidFill>
              </a:rPr>
              <a:t>per maand (Zwitserland of &lt;2 maanden)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accent1"/>
                </a:solidFill>
              </a:rPr>
              <a:t>niet-EU	</a:t>
            </a:r>
            <a:r>
              <a:rPr lang="nl-NL" b="1" dirty="0">
                <a:solidFill>
                  <a:schemeClr val="accent1"/>
                </a:solidFill>
              </a:rPr>
              <a:t>€ 200,- </a:t>
            </a:r>
            <a:r>
              <a:rPr lang="nl-NL" dirty="0">
                <a:solidFill>
                  <a:schemeClr val="accent1"/>
                </a:solidFill>
              </a:rPr>
              <a:t>per maand</a:t>
            </a:r>
            <a:endParaRPr lang="nl-NL" sz="800" dirty="0">
              <a:solidFill>
                <a:schemeClr val="accent1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nl-NL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nl-NL" sz="1800" b="1" i="1" dirty="0">
                <a:solidFill>
                  <a:schemeClr val="accent1"/>
                </a:solidFill>
              </a:rPr>
              <a:t>Maximaal € 600,- </a:t>
            </a:r>
            <a:r>
              <a:rPr lang="nl-NL" sz="1800" i="1" dirty="0">
                <a:solidFill>
                  <a:schemeClr val="accent1"/>
                </a:solidFill>
              </a:rPr>
              <a:t>per student, verspreid over de complete studie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nl-NL" sz="1800" b="1" i="1" u="sng" dirty="0">
                <a:solidFill>
                  <a:schemeClr val="accent1"/>
                </a:solidFill>
              </a:rPr>
              <a:t>Niet</a:t>
            </a:r>
            <a:r>
              <a:rPr lang="nl-NL" sz="1800" i="1" dirty="0">
                <a:solidFill>
                  <a:schemeClr val="accent1"/>
                </a:solidFill>
              </a:rPr>
              <a:t> in combinatie met een Erasmusbeurs!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nl-NL" sz="1800" i="1" dirty="0">
                <a:solidFill>
                  <a:schemeClr val="accent1"/>
                </a:solidFill>
              </a:rPr>
              <a:t>Kan wel gecombineerd worden met de Individuele Reissubsidie van de RU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Extra optie </a:t>
            </a:r>
            <a:r>
              <a:rPr lang="nl-NL" dirty="0">
                <a:solidFill>
                  <a:schemeClr val="accent1"/>
                </a:solidFill>
              </a:rPr>
              <a:t>-</a:t>
            </a:r>
            <a:r>
              <a:rPr lang="nl-NL" b="1" dirty="0">
                <a:solidFill>
                  <a:schemeClr val="accent1"/>
                </a:solidFill>
              </a:rPr>
              <a:t> </a:t>
            </a:r>
            <a:r>
              <a:rPr lang="nl-NL" b="1" u="sng" dirty="0">
                <a:solidFill>
                  <a:schemeClr val="accent1"/>
                </a:solidFill>
              </a:rPr>
              <a:t>alleen</a:t>
            </a:r>
            <a:r>
              <a:rPr lang="nl-NL" b="1" dirty="0">
                <a:solidFill>
                  <a:schemeClr val="accent1"/>
                </a:solidFill>
              </a:rPr>
              <a:t> voor Seniorcoschap &amp; RHCLIC:</a:t>
            </a:r>
            <a:br>
              <a:rPr lang="nl-NL" sz="800" dirty="0">
                <a:solidFill>
                  <a:schemeClr val="accent1"/>
                </a:solidFill>
              </a:rPr>
            </a:br>
            <a:endParaRPr lang="nl-NL" sz="800" dirty="0">
              <a:solidFill>
                <a:schemeClr val="accent1"/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accent1"/>
                </a:solidFill>
              </a:rPr>
              <a:t>Taalcursus: 	tot 50% v/d kosten, maximaal € 50,-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nl-NL" dirty="0">
                <a:solidFill>
                  <a:schemeClr val="accent1"/>
                </a:solidFill>
              </a:rPr>
              <a:t>Vaccinaties:	tot 50% v/d kosten, maximaal € 100,-</a:t>
            </a:r>
            <a:r>
              <a:rPr lang="en-GB" dirty="0">
                <a:solidFill>
                  <a:schemeClr val="accent1"/>
                </a:solidFill>
              </a:rPr>
              <a:t>  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  <a:buSzPct val="180000"/>
              <a:buFontTx/>
              <a:buChar char="-"/>
              <a:defRPr/>
            </a:pPr>
            <a:r>
              <a:rPr lang="nl-NL" sz="1800" i="1" dirty="0">
                <a:solidFill>
                  <a:schemeClr val="accent1"/>
                </a:solidFill>
              </a:rPr>
              <a:t>Eenmalig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SzPct val="180000"/>
              <a:buFontTx/>
              <a:buChar char="-"/>
              <a:defRPr/>
            </a:pPr>
            <a:r>
              <a:rPr lang="nl-NL" sz="1800" i="1" dirty="0">
                <a:solidFill>
                  <a:schemeClr val="accent1"/>
                </a:solidFill>
              </a:rPr>
              <a:t>Vergoeding op declaratiebasis (bonnen)</a:t>
            </a:r>
            <a:endParaRPr lang="en-GB" sz="1800" i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endParaRPr lang="en-GB" sz="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endParaRPr lang="en-GB" sz="800" dirty="0">
              <a:solidFill>
                <a:srgbClr val="FF0000"/>
              </a:solidFill>
            </a:endParaRPr>
          </a:p>
          <a:p>
            <a:pPr marL="0" indent="0" algn="ctr" defTabSz="1714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80000"/>
              <a:buNone/>
              <a:defRPr/>
            </a:pPr>
            <a:r>
              <a:rPr lang="en-GB" b="1" dirty="0" err="1">
                <a:solidFill>
                  <a:srgbClr val="FF0000"/>
                </a:solidFill>
              </a:rPr>
              <a:t>Aanmelding</a:t>
            </a:r>
            <a:r>
              <a:rPr lang="en-GB" b="1" dirty="0">
                <a:solidFill>
                  <a:srgbClr val="FF0000"/>
                </a:solidFill>
              </a:rPr>
              <a:t> via </a:t>
            </a:r>
            <a:r>
              <a:rPr lang="en-GB" b="1" dirty="0" err="1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StIP</a:t>
            </a:r>
            <a:r>
              <a:rPr lang="en-GB" b="1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1" dirty="0" err="1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formulier</a:t>
            </a:r>
            <a:r>
              <a:rPr lang="en-GB" b="1" dirty="0">
                <a:solidFill>
                  <a:srgbClr val="FF0000"/>
                </a:solidFill>
              </a:rPr>
              <a:t>, in te </a:t>
            </a:r>
            <a:r>
              <a:rPr lang="en-GB" b="1" dirty="0" err="1">
                <a:solidFill>
                  <a:srgbClr val="FF0000"/>
                </a:solidFill>
              </a:rPr>
              <a:t>dienen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bij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StIP</a:t>
            </a:r>
            <a:endParaRPr lang="en-GB" b="1" dirty="0">
              <a:solidFill>
                <a:srgbClr val="FF00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D73795E-2D11-489E-B252-8F442A46B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245090"/>
            <a:ext cx="1745744" cy="11638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28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Programma</a:t>
            </a:r>
          </a:p>
        </p:txBody>
      </p:sp>
      <p:sp>
        <p:nvSpPr>
          <p:cNvPr id="7171" name="Tijdelijke aanduiding voor inhoud 29"/>
          <p:cNvSpPr>
            <a:spLocks noGrp="1"/>
          </p:cNvSpPr>
          <p:nvPr>
            <p:ph idx="1"/>
          </p:nvPr>
        </p:nvSpPr>
        <p:spPr>
          <a:xfrm>
            <a:off x="539552" y="1772816"/>
            <a:ext cx="8100000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80000"/>
            </a:pPr>
            <a:r>
              <a:rPr lang="nl-NL" b="1" dirty="0">
                <a:solidFill>
                  <a:schemeClr val="accent1"/>
                </a:solidFill>
              </a:rPr>
              <a:t>Radboudumc International Office</a:t>
            </a:r>
            <a:endParaRPr lang="nl-NL" sz="800" b="1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SzPct val="180000"/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r>
              <a:rPr lang="nl-NL" b="1" dirty="0">
                <a:solidFill>
                  <a:schemeClr val="accent1"/>
                </a:solidFill>
              </a:rPr>
              <a:t>Buitenland opties per opleiding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endParaRPr lang="nl-NL" sz="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endParaRPr lang="nl-NL" sz="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r>
              <a:rPr lang="nl-NL" b="1" dirty="0">
                <a:solidFill>
                  <a:schemeClr val="accent1"/>
                </a:solidFill>
              </a:rPr>
              <a:t>Praktische voorbereiding</a:t>
            </a:r>
          </a:p>
          <a:p>
            <a:pPr>
              <a:lnSpc>
                <a:spcPct val="90000"/>
              </a:lnSpc>
              <a:buSzPct val="180000"/>
            </a:pPr>
            <a:endParaRPr lang="nl-NL" sz="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endParaRPr lang="nl-NL" sz="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r>
              <a:rPr lang="nl-NL" b="1" dirty="0" err="1">
                <a:solidFill>
                  <a:schemeClr val="accent1"/>
                </a:solidFill>
              </a:rPr>
              <a:t>Brexit</a:t>
            </a:r>
            <a:r>
              <a:rPr lang="nl-NL" b="1" dirty="0">
                <a:solidFill>
                  <a:schemeClr val="accent1"/>
                </a:solidFill>
              </a:rPr>
              <a:t>!?</a:t>
            </a:r>
          </a:p>
          <a:p>
            <a:pPr>
              <a:lnSpc>
                <a:spcPct val="90000"/>
              </a:lnSpc>
              <a:buSzPct val="180000"/>
            </a:pP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r>
              <a:rPr lang="nl-NL" b="1" dirty="0">
                <a:solidFill>
                  <a:schemeClr val="accent1"/>
                </a:solidFill>
              </a:rPr>
              <a:t>COVID-19 en studie/stage buitenland</a:t>
            </a:r>
          </a:p>
          <a:p>
            <a:pPr>
              <a:lnSpc>
                <a:spcPct val="90000"/>
              </a:lnSpc>
              <a:buSzPct val="180000"/>
            </a:pP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r>
              <a:rPr lang="nl-NL" b="1" dirty="0">
                <a:solidFill>
                  <a:schemeClr val="accent1"/>
                </a:solidFill>
              </a:rPr>
              <a:t>Vragen</a:t>
            </a:r>
          </a:p>
          <a:p>
            <a:pPr eaLnBrk="1" hangingPunct="1">
              <a:lnSpc>
                <a:spcPct val="90000"/>
              </a:lnSpc>
              <a:buSzPct val="180000"/>
            </a:pPr>
            <a:endParaRPr lang="nl-NL" b="1" dirty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  <a:buSzPct val="180000"/>
            </a:pPr>
            <a:endParaRPr lang="nl-NL" sz="800" b="1" dirty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90000"/>
              </a:lnSpc>
              <a:buSzPct val="180000"/>
              <a:buNone/>
            </a:pPr>
            <a:endParaRPr lang="nl-NL" sz="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</a:pPr>
            <a:endParaRPr lang="nl-NL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</a:pP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7172" name="Afbeelding 3" descr="wereldbol met vlagg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113076"/>
            <a:ext cx="17653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522000" y="908720"/>
            <a:ext cx="8100000" cy="533400"/>
          </a:xfrm>
        </p:spPr>
        <p:txBody>
          <a:bodyPr/>
          <a:lstStyle/>
          <a:p>
            <a:r>
              <a:rPr lang="nl-NL" dirty="0"/>
              <a:t>Financiering</a:t>
            </a:r>
            <a:br>
              <a:rPr lang="nl-NL" dirty="0"/>
            </a:br>
            <a:r>
              <a:rPr lang="nl-NL" sz="3200" b="0" dirty="0"/>
              <a:t>Radboud </a:t>
            </a:r>
            <a:r>
              <a:rPr lang="nl-NL" sz="3200" b="0" dirty="0" err="1"/>
              <a:t>Universiteit’s</a:t>
            </a:r>
            <a:r>
              <a:rPr lang="nl-NL" sz="3200" b="0" dirty="0"/>
              <a:t> Individuele Reissubsidie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988840"/>
            <a:ext cx="8100000" cy="4320480"/>
          </a:xfrm>
        </p:spPr>
        <p:txBody>
          <a:bodyPr rtlCol="0">
            <a:noAutofit/>
          </a:bodyPr>
          <a:lstStyle/>
          <a:p>
            <a:pPr marL="290513" indent="-290513" defTabSz="171450" eaLnBrk="1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80000"/>
              <a:buFont typeface="Arial" pitchFamily="34" charset="0"/>
              <a:buNone/>
              <a:defRPr/>
            </a:pPr>
            <a:r>
              <a:rPr lang="en-GB" b="1" dirty="0" err="1">
                <a:solidFill>
                  <a:schemeClr val="accent1"/>
                </a:solidFill>
              </a:rPr>
              <a:t>Studie</a:t>
            </a:r>
            <a:r>
              <a:rPr lang="en-GB" b="1" dirty="0">
                <a:solidFill>
                  <a:schemeClr val="accent1"/>
                </a:solidFill>
              </a:rPr>
              <a:t> of </a:t>
            </a:r>
            <a:r>
              <a:rPr lang="en-GB" b="1" dirty="0" err="1">
                <a:solidFill>
                  <a:schemeClr val="accent1"/>
                </a:solidFill>
              </a:rPr>
              <a:t>onderzoeksstage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br>
              <a:rPr kumimoji="1" lang="en-GB" sz="800" b="1" kern="0" dirty="0">
                <a:solidFill>
                  <a:srgbClr val="1E63A8"/>
                </a:solidFill>
              </a:rPr>
            </a:br>
            <a:r>
              <a:rPr kumimoji="1" lang="en-GB" sz="800" kern="0" dirty="0"/>
              <a:t>	</a:t>
            </a: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EU </a:t>
            </a:r>
            <a:r>
              <a:rPr lang="nl-NL" b="1" dirty="0">
                <a:solidFill>
                  <a:schemeClr val="accent1"/>
                </a:solidFill>
              </a:rPr>
              <a:t>€ 200,- </a:t>
            </a:r>
            <a:r>
              <a:rPr lang="nl-NL" dirty="0">
                <a:solidFill>
                  <a:schemeClr val="accent1"/>
                </a:solidFill>
              </a:rPr>
              <a:t>per maand, max </a:t>
            </a:r>
            <a:r>
              <a:rPr lang="nl-NL" b="1" dirty="0">
                <a:solidFill>
                  <a:schemeClr val="accent1"/>
                </a:solidFill>
              </a:rPr>
              <a:t>€ 800,- </a:t>
            </a:r>
            <a:r>
              <a:rPr lang="nl-NL" sz="1600" dirty="0">
                <a:solidFill>
                  <a:schemeClr val="accent1"/>
                </a:solidFill>
              </a:rPr>
              <a:t>(alleen voor Zwitserland)</a:t>
            </a: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niet-EU </a:t>
            </a:r>
            <a:r>
              <a:rPr lang="nl-NL" b="1" dirty="0">
                <a:solidFill>
                  <a:schemeClr val="accent1"/>
                </a:solidFill>
              </a:rPr>
              <a:t>€ 300,- </a:t>
            </a:r>
            <a:r>
              <a:rPr lang="nl-NL" dirty="0">
                <a:solidFill>
                  <a:schemeClr val="accent1"/>
                </a:solidFill>
              </a:rPr>
              <a:t>per maand, max </a:t>
            </a:r>
            <a:r>
              <a:rPr lang="nl-NL" b="1" dirty="0">
                <a:solidFill>
                  <a:schemeClr val="accent1"/>
                </a:solidFill>
              </a:rPr>
              <a:t>€ 1.200,- </a:t>
            </a:r>
          </a:p>
          <a:p>
            <a:pPr>
              <a:lnSpc>
                <a:spcPct val="90000"/>
              </a:lnSpc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r>
              <a:rPr lang="en-GB" b="1" dirty="0" err="1">
                <a:solidFill>
                  <a:schemeClr val="accent1"/>
                </a:solidFill>
              </a:rPr>
              <a:t>Coschapbeurs</a:t>
            </a:r>
            <a:endParaRPr kumimoji="1" lang="en-GB" sz="800" b="1" kern="0" dirty="0">
              <a:solidFill>
                <a:srgbClr val="1E63A8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endParaRPr kumimoji="1" lang="en-GB" sz="800" b="1" kern="0" dirty="0">
              <a:solidFill>
                <a:srgbClr val="1E63A8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EU </a:t>
            </a:r>
            <a:r>
              <a:rPr lang="nl-NL" b="1" dirty="0">
                <a:solidFill>
                  <a:schemeClr val="accent1"/>
                </a:solidFill>
              </a:rPr>
              <a:t>€ 150,- </a:t>
            </a:r>
            <a:r>
              <a:rPr lang="nl-NL" dirty="0">
                <a:solidFill>
                  <a:schemeClr val="accent1"/>
                </a:solidFill>
              </a:rPr>
              <a:t>per maand </a:t>
            </a:r>
            <a:r>
              <a:rPr lang="nl-NL" sz="1600" dirty="0">
                <a:solidFill>
                  <a:schemeClr val="accent1"/>
                </a:solidFill>
              </a:rPr>
              <a:t>(voor coschap &lt; 60 dagen; anders Erasmus+ beurs aanvragen)</a:t>
            </a:r>
          </a:p>
          <a:p>
            <a:pPr>
              <a:lnSpc>
                <a:spcPct val="90000"/>
              </a:lnSpc>
              <a:defRPr/>
            </a:pPr>
            <a:r>
              <a:rPr lang="nl-NL" dirty="0">
                <a:solidFill>
                  <a:schemeClr val="accent1"/>
                </a:solidFill>
              </a:rPr>
              <a:t>niet-EU </a:t>
            </a:r>
            <a:r>
              <a:rPr lang="nl-NL" b="1" dirty="0">
                <a:solidFill>
                  <a:schemeClr val="accent1"/>
                </a:solidFill>
              </a:rPr>
              <a:t>€ 200,- </a:t>
            </a:r>
            <a:r>
              <a:rPr lang="nl-NL" dirty="0">
                <a:solidFill>
                  <a:schemeClr val="accent1"/>
                </a:solidFill>
              </a:rPr>
              <a:t>per maand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sz="1800" dirty="0">
                <a:solidFill>
                  <a:schemeClr val="accent1"/>
                </a:solidFill>
              </a:rPr>
              <a:t>Eenmalige beurs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sz="1800" dirty="0">
                <a:solidFill>
                  <a:schemeClr val="accent1"/>
                </a:solidFill>
              </a:rPr>
              <a:t>Minimaal 2 tot maximaal 4 maanden vergoed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800" b="1" u="sng" dirty="0">
                <a:solidFill>
                  <a:schemeClr val="accent1"/>
                </a:solidFill>
              </a:rPr>
              <a:t>Niet</a:t>
            </a:r>
            <a:r>
              <a:rPr lang="nl-NL" sz="1800" dirty="0">
                <a:solidFill>
                  <a:schemeClr val="accent1"/>
                </a:solidFill>
              </a:rPr>
              <a:t> in combinatie met Erasmus of Holland </a:t>
            </a:r>
            <a:r>
              <a:rPr lang="nl-NL" sz="1800" dirty="0" err="1">
                <a:solidFill>
                  <a:schemeClr val="accent1"/>
                </a:solidFill>
              </a:rPr>
              <a:t>Scholarship</a:t>
            </a:r>
            <a:r>
              <a:rPr lang="nl-NL" sz="1800" dirty="0">
                <a:solidFill>
                  <a:schemeClr val="accent1"/>
                </a:solidFill>
              </a:rPr>
              <a:t>!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nl-NL" sz="1800" b="1" u="sng" dirty="0">
                <a:solidFill>
                  <a:schemeClr val="accent1"/>
                </a:solidFill>
              </a:rPr>
              <a:t>Wel</a:t>
            </a:r>
            <a:r>
              <a:rPr lang="nl-NL" sz="1800" dirty="0">
                <a:solidFill>
                  <a:schemeClr val="accent1"/>
                </a:solidFill>
              </a:rPr>
              <a:t> in combinatie met Radboudumc Studentenbudget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nl-NL" sz="1800" b="1" u="sng" dirty="0">
                <a:solidFill>
                  <a:schemeClr val="accent1"/>
                </a:solidFill>
              </a:rPr>
              <a:t>Niet</a:t>
            </a:r>
            <a:r>
              <a:rPr lang="nl-NL" sz="1800" dirty="0">
                <a:solidFill>
                  <a:schemeClr val="accent1"/>
                </a:solidFill>
              </a:rPr>
              <a:t> voor </a:t>
            </a:r>
            <a:r>
              <a:rPr lang="nl-NL" sz="1800" dirty="0" err="1">
                <a:solidFill>
                  <a:schemeClr val="accent1"/>
                </a:solidFill>
              </a:rPr>
              <a:t>Honours</a:t>
            </a:r>
            <a:r>
              <a:rPr lang="nl-NL" sz="1800" dirty="0">
                <a:solidFill>
                  <a:schemeClr val="accent1"/>
                </a:solidFill>
              </a:rPr>
              <a:t> stages!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kumimoji="1" lang="en-GB" sz="800" b="1" kern="0" dirty="0">
              <a:solidFill>
                <a:srgbClr val="1E63A8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endParaRPr kumimoji="1" lang="nl-NL" sz="800" b="1" kern="0" dirty="0">
              <a:solidFill>
                <a:srgbClr val="1E63A8"/>
              </a:solidFill>
            </a:endParaRPr>
          </a:p>
          <a:p>
            <a:pPr marL="0" indent="0" algn="ctr" defTabSz="171450">
              <a:spcBef>
                <a:spcPct val="20000"/>
              </a:spcBef>
              <a:buClr>
                <a:srgbClr val="0070C0"/>
              </a:buClr>
              <a:buSzPct val="180000"/>
              <a:buNone/>
              <a:defRPr/>
            </a:pPr>
            <a:r>
              <a:rPr lang="nl-NL" b="1" dirty="0">
                <a:solidFill>
                  <a:srgbClr val="FF0000"/>
                </a:solidFill>
              </a:rPr>
              <a:t>Aanmelding start via OSIRIS buitenland</a:t>
            </a:r>
            <a:endParaRPr lang="nl-NL" sz="700" b="1" dirty="0">
              <a:solidFill>
                <a:srgbClr val="FF0000"/>
              </a:solidFill>
            </a:endParaRPr>
          </a:p>
          <a:p>
            <a:pPr marL="290513" indent="-290513" defTabSz="17145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180000"/>
              <a:buFont typeface="Arial" pitchFamily="34" charset="0"/>
              <a:buChar char="•"/>
              <a:defRPr/>
            </a:pPr>
            <a:endParaRPr lang="en-GB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nl-NL" dirty="0"/>
          </a:p>
        </p:txBody>
      </p:sp>
      <p:pic>
        <p:nvPicPr>
          <p:cNvPr id="4" name="Afbeelding 4" descr="geld tell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659" y="4329955"/>
            <a:ext cx="1763341" cy="17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856" y="913655"/>
            <a:ext cx="8100000" cy="533400"/>
          </a:xfrm>
        </p:spPr>
        <p:txBody>
          <a:bodyPr/>
          <a:lstStyle/>
          <a:p>
            <a:r>
              <a:rPr lang="nl-NL" dirty="0"/>
              <a:t>Financiering</a:t>
            </a:r>
            <a:br>
              <a:rPr lang="nl-NL" sz="4000" dirty="0"/>
            </a:br>
            <a:r>
              <a:rPr lang="nl-NL" sz="3200" b="0" dirty="0"/>
              <a:t>Radboud University Max Planck </a:t>
            </a:r>
            <a:r>
              <a:rPr lang="nl-NL" sz="3200" b="0" dirty="0" err="1"/>
              <a:t>Internships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7536" y="1967931"/>
            <a:ext cx="8100000" cy="4125365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1"/>
                </a:solidFill>
              </a:rPr>
              <a:t>Alleen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voor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onderzoeksstage</a:t>
            </a:r>
            <a:endParaRPr lang="nl-NL" dirty="0">
              <a:solidFill>
                <a:schemeClr val="accent1"/>
              </a:solidFill>
            </a:endParaRPr>
          </a:p>
          <a:p>
            <a:r>
              <a:rPr lang="en-US" dirty="0">
                <a:hlinkClick r:id="rId2"/>
              </a:rPr>
              <a:t>Radboud Max Planck Internships - Radboud International English (ru.nl)</a:t>
            </a:r>
            <a:r>
              <a:rPr lang="nl-NL" dirty="0">
                <a:solidFill>
                  <a:schemeClr val="accent1"/>
                </a:solidFill>
              </a:rPr>
              <a:t> zijn onderzoeksstages bij een Europees Max Planck  Instituut</a:t>
            </a:r>
          </a:p>
          <a:p>
            <a:r>
              <a:rPr lang="nl-NL" dirty="0">
                <a:solidFill>
                  <a:schemeClr val="accent1"/>
                </a:solidFill>
              </a:rPr>
              <a:t>Voor BMS en MMD studenten</a:t>
            </a:r>
          </a:p>
          <a:p>
            <a:r>
              <a:rPr lang="nl-NL" dirty="0">
                <a:solidFill>
                  <a:schemeClr val="accent1"/>
                </a:solidFill>
              </a:rPr>
              <a:t>Minimaal 6 maanden, maximaal 1 jaar</a:t>
            </a:r>
          </a:p>
          <a:p>
            <a:r>
              <a:rPr lang="en-US" dirty="0" err="1">
                <a:solidFill>
                  <a:schemeClr val="accent1"/>
                </a:solidFill>
                <a:hlinkClick r:id="rId3"/>
              </a:rPr>
              <a:t>Overzicht</a:t>
            </a:r>
            <a:r>
              <a:rPr lang="en-US" dirty="0">
                <a:solidFill>
                  <a:schemeClr val="accent1"/>
                </a:solidFill>
                <a:hlinkClick r:id="rId3"/>
              </a:rPr>
              <a:t> van Max Planck </a:t>
            </a:r>
            <a:r>
              <a:rPr lang="en-US" dirty="0" err="1">
                <a:solidFill>
                  <a:schemeClr val="accent1"/>
                </a:solidFill>
                <a:hlinkClick r:id="rId3"/>
              </a:rPr>
              <a:t>Instituten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err="1">
                <a:solidFill>
                  <a:schemeClr val="accent1"/>
                </a:solidFill>
              </a:rPr>
              <a:t>zie</a:t>
            </a:r>
            <a:r>
              <a:rPr lang="en-US" dirty="0">
                <a:solidFill>
                  <a:schemeClr val="accent1"/>
                </a:solidFill>
              </a:rPr>
              <a:t> “Medicine” &amp; “Biology”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Je Erasmus+ </a:t>
            </a:r>
            <a:r>
              <a:rPr lang="en-US" dirty="0" err="1">
                <a:solidFill>
                  <a:schemeClr val="accent1"/>
                </a:solidFill>
              </a:rPr>
              <a:t>beurs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wordt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automatisch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aangevuld</a:t>
            </a:r>
            <a:r>
              <a:rPr lang="en-US" dirty="0">
                <a:solidFill>
                  <a:schemeClr val="accent1"/>
                </a:solidFill>
              </a:rPr>
              <a:t> met de Radboud Max Planck Internship </a:t>
            </a:r>
            <a:r>
              <a:rPr lang="en-US" dirty="0" err="1">
                <a:solidFill>
                  <a:schemeClr val="accent1"/>
                </a:solidFill>
              </a:rPr>
              <a:t>beurs</a:t>
            </a:r>
            <a:r>
              <a:rPr lang="en-US" dirty="0">
                <a:solidFill>
                  <a:schemeClr val="accent1"/>
                </a:solidFill>
              </a:rPr>
              <a:t>, in </a:t>
            </a:r>
            <a:r>
              <a:rPr lang="en-US" dirty="0" err="1">
                <a:solidFill>
                  <a:schemeClr val="accent1"/>
                </a:solidFill>
              </a:rPr>
              <a:t>totaal</a:t>
            </a:r>
            <a:r>
              <a:rPr lang="en-US" dirty="0">
                <a:solidFill>
                  <a:schemeClr val="accent1"/>
                </a:solidFill>
              </a:rPr>
              <a:t> € 600,- per</a:t>
            </a:r>
            <a:endParaRPr lang="nl-NL" dirty="0">
              <a:solidFill>
                <a:schemeClr val="accent1"/>
              </a:solidFill>
            </a:endParaRPr>
          </a:p>
          <a:p>
            <a:endParaRPr lang="nl-NL" dirty="0"/>
          </a:p>
          <a:p>
            <a:pPr algn="ctr">
              <a:buNone/>
            </a:pPr>
            <a:r>
              <a:rPr lang="nl-NL" b="1" dirty="0">
                <a:solidFill>
                  <a:srgbClr val="FF0000"/>
                </a:solidFill>
              </a:rPr>
              <a:t>Aanmelding start via OSIRIS Buitenland</a:t>
            </a:r>
            <a:endParaRPr lang="nl-NL" sz="1200" b="1" dirty="0">
              <a:solidFill>
                <a:srgbClr val="FF0000"/>
              </a:solidFill>
            </a:endParaRPr>
          </a:p>
          <a:p>
            <a:endParaRPr lang="nl-NL" dirty="0"/>
          </a:p>
        </p:txBody>
      </p:sp>
      <p:pic>
        <p:nvPicPr>
          <p:cNvPr id="55298" name="Picture 2" descr="Max Planck Gesellschaf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725144"/>
            <a:ext cx="1533525" cy="121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49404-0D3D-41A9-B33B-069B1C40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45" y="951384"/>
            <a:ext cx="8100000" cy="533400"/>
          </a:xfrm>
        </p:spPr>
        <p:txBody>
          <a:bodyPr/>
          <a:lstStyle/>
          <a:p>
            <a:r>
              <a:rPr lang="nl-NL" dirty="0"/>
              <a:t>Financiering</a:t>
            </a:r>
            <a:br>
              <a:rPr lang="nl-NL" dirty="0"/>
            </a:br>
            <a:r>
              <a:rPr lang="nl-NL" sz="3200" b="0" dirty="0"/>
              <a:t>SEMP beurs Zwitserland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79EC26-3A9C-43E7-9CFD-87EE796EA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916832"/>
            <a:ext cx="8100000" cy="468052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>
                <a:solidFill>
                  <a:schemeClr val="accent1"/>
                </a:solidFill>
              </a:rPr>
              <a:t>Studie</a:t>
            </a:r>
            <a:r>
              <a:rPr lang="en-GB" b="1" dirty="0">
                <a:solidFill>
                  <a:schemeClr val="accent1"/>
                </a:solidFill>
              </a:rPr>
              <a:t> &amp; </a:t>
            </a:r>
            <a:r>
              <a:rPr lang="en-GB" b="1" dirty="0" err="1">
                <a:solidFill>
                  <a:schemeClr val="accent1"/>
                </a:solidFill>
              </a:rPr>
              <a:t>onderzoeksstage</a:t>
            </a:r>
            <a:r>
              <a:rPr lang="en-GB" b="1" dirty="0">
                <a:solidFill>
                  <a:schemeClr val="accent1"/>
                </a:solidFill>
              </a:rPr>
              <a:t>:</a:t>
            </a:r>
          </a:p>
          <a:p>
            <a:r>
              <a:rPr lang="nl-NL" dirty="0">
                <a:hlinkClick r:id="rId2"/>
              </a:rPr>
              <a:t>SEMP = Swiss European Mobility Program</a:t>
            </a:r>
            <a:endParaRPr lang="nl-NL" dirty="0"/>
          </a:p>
          <a:p>
            <a:r>
              <a:rPr lang="nl-NL" dirty="0">
                <a:solidFill>
                  <a:schemeClr val="accent1"/>
                </a:solidFill>
              </a:rPr>
              <a:t>Voor </a:t>
            </a:r>
            <a:r>
              <a:rPr lang="nl-NL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</a:t>
            </a:r>
            <a:r>
              <a:rPr lang="nl-NL" dirty="0">
                <a:solidFill>
                  <a:schemeClr val="accent1"/>
                </a:solidFill>
              </a:rPr>
              <a:t> &amp; voor </a:t>
            </a:r>
            <a:r>
              <a:rPr lang="nl-NL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stage</a:t>
            </a:r>
            <a:r>
              <a:rPr lang="nl-NL" dirty="0">
                <a:solidFill>
                  <a:schemeClr val="accent1"/>
                </a:solidFill>
              </a:rPr>
              <a:t> bij Zwitserse universiteiten</a:t>
            </a:r>
          </a:p>
          <a:p>
            <a:r>
              <a:rPr lang="nl-NL" dirty="0">
                <a:solidFill>
                  <a:schemeClr val="accent1"/>
                </a:solidFill>
              </a:rPr>
              <a:t>minimaal 2 &amp; maximaal 12 maanden</a:t>
            </a:r>
          </a:p>
          <a:p>
            <a:r>
              <a:rPr lang="nl-NL" dirty="0">
                <a:solidFill>
                  <a:schemeClr val="accent1"/>
                </a:solidFill>
              </a:rPr>
              <a:t>Aanvragen lopen via het </a:t>
            </a:r>
            <a:r>
              <a:rPr lang="nl-NL" dirty="0" err="1">
                <a:solidFill>
                  <a:schemeClr val="accent1"/>
                </a:solidFill>
              </a:rPr>
              <a:t>international</a:t>
            </a:r>
            <a:r>
              <a:rPr lang="nl-NL" dirty="0">
                <a:solidFill>
                  <a:schemeClr val="accent1"/>
                </a:solidFill>
              </a:rPr>
              <a:t> office van de Zwitserse universiteit</a:t>
            </a:r>
          </a:p>
          <a:p>
            <a:r>
              <a:rPr lang="nl-NL" b="1" dirty="0">
                <a:solidFill>
                  <a:schemeClr val="accent1"/>
                </a:solidFill>
              </a:rPr>
              <a:t>Let op: </a:t>
            </a:r>
            <a:r>
              <a:rPr lang="nl-NL" dirty="0">
                <a:solidFill>
                  <a:schemeClr val="accent1"/>
                </a:solidFill>
              </a:rPr>
              <a:t>niet altijd beschikbaar bij elke Zwitserse universiteit!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3699324-23D8-4336-BD98-F5CCEF7D9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236" y="4300187"/>
            <a:ext cx="1701527" cy="17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19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080EE-F026-4FBF-AD7C-9F4C44BD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692696"/>
            <a:ext cx="8100000" cy="533400"/>
          </a:xfrm>
        </p:spPr>
        <p:txBody>
          <a:bodyPr/>
          <a:lstStyle/>
          <a:p>
            <a:r>
              <a:rPr lang="nl-NL" dirty="0" err="1"/>
              <a:t>Brexit</a:t>
            </a:r>
            <a:r>
              <a:rPr lang="nl-NL" dirty="0"/>
              <a:t>!?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EFC495-0635-4896-8F3E-C3992B0F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251731"/>
            <a:ext cx="8100000" cy="5299248"/>
          </a:xfrm>
        </p:spPr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Beurzen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UK stage of studie </a:t>
            </a:r>
            <a:r>
              <a:rPr lang="nl-NL" sz="1800" u="sng" dirty="0">
                <a:solidFill>
                  <a:schemeClr val="accent1"/>
                </a:solidFill>
              </a:rPr>
              <a:t>t/m mei 2023</a:t>
            </a:r>
            <a:r>
              <a:rPr lang="nl-NL" sz="1800" dirty="0">
                <a:solidFill>
                  <a:schemeClr val="accent1"/>
                </a:solidFill>
              </a:rPr>
              <a:t>: </a:t>
            </a:r>
            <a:r>
              <a:rPr lang="nl-NL" sz="1600" dirty="0">
                <a:solidFill>
                  <a:schemeClr val="accent1"/>
                </a:solidFill>
              </a:rPr>
              <a:t>Erasmus+ beurs</a:t>
            </a:r>
          </a:p>
          <a:p>
            <a:r>
              <a:rPr lang="nl-NL" sz="1800" dirty="0">
                <a:solidFill>
                  <a:schemeClr val="accent1"/>
                </a:solidFill>
              </a:rPr>
              <a:t>UK stage of studie (gedeeltelijk) </a:t>
            </a:r>
            <a:r>
              <a:rPr lang="nl-NL" sz="1800" u="sng" dirty="0">
                <a:solidFill>
                  <a:schemeClr val="accent1"/>
                </a:solidFill>
              </a:rPr>
              <a:t>na mei 2023</a:t>
            </a:r>
            <a:r>
              <a:rPr lang="nl-NL" sz="1800" dirty="0">
                <a:solidFill>
                  <a:schemeClr val="accent1"/>
                </a:solidFill>
              </a:rPr>
              <a:t>: </a:t>
            </a:r>
            <a:r>
              <a:rPr lang="nl-NL" sz="1600" dirty="0">
                <a:solidFill>
                  <a:schemeClr val="accent1"/>
                </a:solidFill>
              </a:rPr>
              <a:t>Erasmus+ beurs voor maximaal 100 dagen </a:t>
            </a:r>
          </a:p>
          <a:p>
            <a:pPr marL="0" indent="0">
              <a:buNone/>
            </a:pPr>
            <a:endParaRPr lang="nl-NL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Visum</a:t>
            </a:r>
          </a:p>
          <a:p>
            <a:r>
              <a:rPr lang="nl-NL" sz="1800" u="sng" dirty="0">
                <a:solidFill>
                  <a:schemeClr val="accent1"/>
                </a:solidFill>
              </a:rPr>
              <a:t>UK studie: </a:t>
            </a:r>
            <a:r>
              <a:rPr lang="nl-NL" sz="1800" dirty="0">
                <a:solidFill>
                  <a:schemeClr val="accent1"/>
                </a:solidFill>
                <a:hlinkClick r:id="rId3"/>
              </a:rPr>
              <a:t>Studenten visum</a:t>
            </a:r>
            <a:r>
              <a:rPr lang="nl-NL" sz="1800" dirty="0">
                <a:solidFill>
                  <a:schemeClr val="accent1"/>
                </a:solidFill>
              </a:rPr>
              <a:t> via gastuniversiteit</a:t>
            </a:r>
          </a:p>
          <a:p>
            <a:pPr marL="322263" lvl="1" indent="-322263">
              <a:buClr>
                <a:schemeClr val="tx2"/>
              </a:buClr>
            </a:pPr>
            <a:r>
              <a:rPr lang="nl-NL" sz="1800" u="sng" dirty="0">
                <a:solidFill>
                  <a:schemeClr val="accent1"/>
                </a:solidFill>
              </a:rPr>
              <a:t>UK stage &gt; 6 maanden: </a:t>
            </a:r>
            <a:r>
              <a:rPr lang="nl-NL" sz="1800" dirty="0">
                <a:solidFill>
                  <a:schemeClr val="accent1"/>
                </a:solidFill>
                <a:hlinkClick r:id="rId4"/>
              </a:rPr>
              <a:t>T5 visum</a:t>
            </a:r>
            <a:endParaRPr lang="nl-NL" sz="1800" dirty="0">
              <a:solidFill>
                <a:schemeClr val="accent1"/>
              </a:solidFill>
            </a:endParaRPr>
          </a:p>
          <a:p>
            <a:pPr marL="644526" lvl="2" indent="-322263"/>
            <a:r>
              <a:rPr lang="nl-NL" sz="1800" dirty="0" err="1">
                <a:solidFill>
                  <a:schemeClr val="accent1"/>
                </a:solidFill>
              </a:rPr>
              <a:t>CoS</a:t>
            </a:r>
            <a:r>
              <a:rPr lang="nl-NL" sz="1800" dirty="0">
                <a:solidFill>
                  <a:schemeClr val="accent1"/>
                </a:solidFill>
              </a:rPr>
              <a:t>* </a:t>
            </a:r>
            <a:r>
              <a:rPr lang="nl-NL" sz="1800" dirty="0" err="1">
                <a:solidFill>
                  <a:schemeClr val="accent1"/>
                </a:solidFill>
              </a:rPr>
              <a:t>number</a:t>
            </a:r>
            <a:r>
              <a:rPr lang="nl-NL" sz="1800" dirty="0">
                <a:solidFill>
                  <a:schemeClr val="accent1"/>
                </a:solidFill>
              </a:rPr>
              <a:t> aanvragen</a:t>
            </a:r>
          </a:p>
          <a:p>
            <a:pPr marL="968376" lvl="3"/>
            <a:r>
              <a:rPr lang="nl-NL" sz="1600" dirty="0">
                <a:solidFill>
                  <a:schemeClr val="accent1"/>
                </a:solidFill>
              </a:rPr>
              <a:t>bij British Council via facultair Erasmus coördinator (minimaal 10 weken vóór startdatum stage), alleen voor stages die lopen t/m 31 mei 2023</a:t>
            </a:r>
          </a:p>
          <a:p>
            <a:pPr marL="968376" lvl="3"/>
            <a:r>
              <a:rPr lang="nl-NL" sz="1600" dirty="0">
                <a:solidFill>
                  <a:schemeClr val="accent1"/>
                </a:solidFill>
              </a:rPr>
              <a:t>bij je stagelocatie indien zij </a:t>
            </a:r>
            <a:r>
              <a:rPr lang="nl-NL" sz="1600" dirty="0" err="1">
                <a:solidFill>
                  <a:schemeClr val="accent1"/>
                </a:solidFill>
              </a:rPr>
              <a:t>CoS</a:t>
            </a:r>
            <a:r>
              <a:rPr lang="nl-NL" sz="1600" dirty="0">
                <a:solidFill>
                  <a:schemeClr val="accent1"/>
                </a:solidFill>
              </a:rPr>
              <a:t> sponsor zijn</a:t>
            </a:r>
          </a:p>
          <a:p>
            <a:pPr marL="644526" lvl="2" indent="-322263"/>
            <a:r>
              <a:rPr lang="nl-NL" sz="1800" dirty="0">
                <a:solidFill>
                  <a:schemeClr val="accent1"/>
                </a:solidFill>
              </a:rPr>
              <a:t>Daarna kan pas de visum aanvraag zelf gestart worden </a:t>
            </a:r>
          </a:p>
          <a:p>
            <a:pPr marL="644526" lvl="2" indent="-322263"/>
            <a:r>
              <a:rPr lang="nl-NL" sz="1800" dirty="0">
                <a:solidFill>
                  <a:schemeClr val="accent1"/>
                </a:solidFill>
              </a:rPr>
              <a:t>Hele procedure duurt ongeveer 3 maanden</a:t>
            </a:r>
            <a:endParaRPr lang="nl-NL" sz="1800" b="1" dirty="0">
              <a:solidFill>
                <a:schemeClr val="accent1"/>
              </a:solidFill>
            </a:endParaRPr>
          </a:p>
          <a:p>
            <a:pPr marL="322263" lvl="2" indent="-322263"/>
            <a:r>
              <a:rPr lang="nl-NL" sz="1800" u="sng" dirty="0">
                <a:solidFill>
                  <a:schemeClr val="accent1"/>
                </a:solidFill>
              </a:rPr>
              <a:t>UK stages &lt; 6 maanden: </a:t>
            </a:r>
            <a:r>
              <a:rPr lang="nl-NL" sz="1800" dirty="0">
                <a:solidFill>
                  <a:schemeClr val="accent1"/>
                </a:solidFill>
              </a:rPr>
              <a:t>mogelijk Standard Visitor Route </a:t>
            </a:r>
            <a:r>
              <a:rPr lang="nl-NL" sz="1600" dirty="0">
                <a:solidFill>
                  <a:schemeClr val="accent1"/>
                </a:solidFill>
              </a:rPr>
              <a:t>(snel &amp; eenvoudig)</a:t>
            </a:r>
          </a:p>
          <a:p>
            <a:pPr marL="0" lvl="2" indent="0">
              <a:buNone/>
            </a:pPr>
            <a:endParaRPr lang="nl-NL" sz="1600" dirty="0">
              <a:solidFill>
                <a:schemeClr val="accent1"/>
              </a:solidFill>
            </a:endParaRPr>
          </a:p>
          <a:p>
            <a:pPr marL="322263" lvl="2" indent="0" algn="ctr">
              <a:buNone/>
            </a:pPr>
            <a:r>
              <a:rPr lang="nl-NL" sz="1600" b="1" dirty="0">
                <a:solidFill>
                  <a:srgbClr val="FF0000"/>
                </a:solidFill>
              </a:rPr>
              <a:t>HOU DE </a:t>
            </a:r>
            <a:r>
              <a:rPr lang="nl-NL" sz="1600" b="1" dirty="0">
                <a:solidFill>
                  <a:srgbClr val="FF0000"/>
                </a:solidFill>
                <a:hlinkClick r:id="rId5"/>
              </a:rPr>
              <a:t>RU IO WEBSITE </a:t>
            </a:r>
            <a:r>
              <a:rPr lang="nl-NL" sz="1600" b="1" dirty="0">
                <a:solidFill>
                  <a:srgbClr val="FF0000"/>
                </a:solidFill>
              </a:rPr>
              <a:t>IN DE GATEN VOOR BREXIT UPDATES!</a:t>
            </a:r>
          </a:p>
          <a:p>
            <a:pPr marL="322263" lvl="2" indent="0">
              <a:buNone/>
            </a:pPr>
            <a:r>
              <a:rPr lang="nl-NL" sz="1200" dirty="0">
                <a:solidFill>
                  <a:schemeClr val="accent1"/>
                </a:solidFill>
              </a:rPr>
              <a:t>* </a:t>
            </a:r>
            <a:r>
              <a:rPr lang="nl-NL" sz="1200" dirty="0" err="1">
                <a:solidFill>
                  <a:schemeClr val="accent1"/>
                </a:solidFill>
              </a:rPr>
              <a:t>Certificate</a:t>
            </a:r>
            <a:r>
              <a:rPr lang="nl-NL" sz="1200" dirty="0">
                <a:solidFill>
                  <a:schemeClr val="accent1"/>
                </a:solidFill>
              </a:rPr>
              <a:t> of </a:t>
            </a:r>
            <a:r>
              <a:rPr lang="nl-NL" sz="1200" dirty="0" err="1">
                <a:solidFill>
                  <a:schemeClr val="accent1"/>
                </a:solidFill>
              </a:rPr>
              <a:t>Sponsorship</a:t>
            </a:r>
            <a:r>
              <a:rPr lang="nl-NL" sz="12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7315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2CEC7-27C7-4E6B-BC1B-BD9F5E51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542" y="735360"/>
            <a:ext cx="8100000" cy="533400"/>
          </a:xfrm>
        </p:spPr>
        <p:txBody>
          <a:bodyPr/>
          <a:lstStyle/>
          <a:p>
            <a:r>
              <a:rPr lang="nl-NL" dirty="0"/>
              <a:t>COVID-19 </a:t>
            </a:r>
            <a:r>
              <a:rPr lang="nl-NL" sz="3200" b="0" dirty="0"/>
              <a:t>en studie/stage buitenland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FB8038-8A4D-470F-B9E9-00F5B02FF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81" y="1459204"/>
            <a:ext cx="8226464" cy="49941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b="1" dirty="0">
                <a:solidFill>
                  <a:schemeClr val="accent1"/>
                </a:solidFill>
              </a:rPr>
              <a:t>Belangrijke websites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Het </a:t>
            </a:r>
            <a:r>
              <a:rPr lang="nl-NL" dirty="0">
                <a:solidFill>
                  <a:schemeClr val="accent1"/>
                </a:solidFill>
                <a:hlinkClick r:id="rId2"/>
              </a:rPr>
              <a:t>reisadvies van de Nederlandse overheid</a:t>
            </a: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de Radboud Universiteit website over </a:t>
            </a:r>
            <a:r>
              <a:rPr lang="nl-NL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 en je buitenlandverblijf</a:t>
            </a: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Huidige regels Radboud Universiteit</a:t>
            </a:r>
          </a:p>
          <a:p>
            <a:pPr marL="0" indent="0">
              <a:buNone/>
            </a:pPr>
            <a:r>
              <a:rPr lang="nl-NL" dirty="0">
                <a:solidFill>
                  <a:schemeClr val="accent1"/>
                </a:solidFill>
              </a:rPr>
              <a:t>Je mag naar het buitenland als op het moment van je vertrek:</a:t>
            </a:r>
            <a:endParaRPr lang="nl-NL" sz="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800" b="1" dirty="0">
              <a:solidFill>
                <a:schemeClr val="accent1"/>
              </a:solidFill>
            </a:endParaRPr>
          </a:p>
          <a:p>
            <a:pPr algn="l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Je </a:t>
            </a:r>
            <a:r>
              <a:rPr lang="en-US" sz="1800" dirty="0" err="1">
                <a:solidFill>
                  <a:schemeClr val="accent1"/>
                </a:solidFill>
              </a:rPr>
              <a:t>bestemming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een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groene</a:t>
            </a:r>
            <a:r>
              <a:rPr lang="en-US" sz="1800" dirty="0">
                <a:solidFill>
                  <a:schemeClr val="accent1"/>
                </a:solidFill>
              </a:rPr>
              <a:t> of </a:t>
            </a:r>
            <a:r>
              <a:rPr lang="en-US" sz="1800" dirty="0" err="1">
                <a:solidFill>
                  <a:schemeClr val="accent1"/>
                </a:solidFill>
              </a:rPr>
              <a:t>gele</a:t>
            </a:r>
            <a:r>
              <a:rPr lang="en-US" sz="1800" dirty="0">
                <a:solidFill>
                  <a:schemeClr val="accent1"/>
                </a:solidFill>
              </a:rPr>
              <a:t> code </a:t>
            </a:r>
            <a:r>
              <a:rPr lang="en-US" sz="1800" dirty="0" err="1">
                <a:solidFill>
                  <a:schemeClr val="accent1"/>
                </a:solidFill>
              </a:rPr>
              <a:t>heeft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volgens</a:t>
            </a:r>
            <a:r>
              <a:rPr lang="en-US" sz="1800" dirty="0">
                <a:solidFill>
                  <a:schemeClr val="accent1"/>
                </a:solidFill>
              </a:rPr>
              <a:t> het </a:t>
            </a:r>
            <a:r>
              <a:rPr lang="nl-NL" sz="1800" b="0" i="0" u="sng" dirty="0">
                <a:solidFill>
                  <a:srgbClr val="000000"/>
                </a:solidFill>
                <a:effectLst/>
                <a:hlinkClick r:id="rId2"/>
              </a:rPr>
              <a:t>reisadvies van het Ministerie van Buitenlandse Zaken (Min BuZa) </a:t>
            </a:r>
            <a:r>
              <a:rPr lang="en-US" sz="1800" dirty="0">
                <a:solidFill>
                  <a:schemeClr val="accent1"/>
                </a:solidFill>
              </a:rPr>
              <a:t>of</a:t>
            </a:r>
          </a:p>
          <a:p>
            <a:pPr algn="l" latinLnBrk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/>
              </a:solidFill>
            </a:endParaRPr>
          </a:p>
          <a:p>
            <a:pPr algn="l" latinLnBrk="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Je </a:t>
            </a:r>
            <a:r>
              <a:rPr lang="en-US" sz="1800" dirty="0" err="1">
                <a:solidFill>
                  <a:schemeClr val="accent1"/>
                </a:solidFill>
              </a:rPr>
              <a:t>bestemming</a:t>
            </a:r>
            <a:r>
              <a:rPr lang="en-US" sz="1800" dirty="0">
                <a:solidFill>
                  <a:schemeClr val="accent1"/>
                </a:solidFill>
              </a:rPr>
              <a:t> code </a:t>
            </a:r>
            <a:r>
              <a:rPr lang="en-US" sz="1800" dirty="0" err="1">
                <a:solidFill>
                  <a:schemeClr val="accent1"/>
                </a:solidFill>
              </a:rPr>
              <a:t>oranje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heeft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1" dirty="0" err="1">
                <a:solidFill>
                  <a:schemeClr val="accent1"/>
                </a:solidFill>
              </a:rPr>
              <a:t>vanwege</a:t>
            </a:r>
            <a:r>
              <a:rPr lang="en-US" sz="1800" dirty="0">
                <a:solidFill>
                  <a:schemeClr val="accent1"/>
                </a:solidFill>
              </a:rPr>
              <a:t> </a:t>
            </a:r>
            <a:r>
              <a:rPr lang="en-US" sz="1800" b="1" dirty="0">
                <a:solidFill>
                  <a:schemeClr val="accent1"/>
                </a:solidFill>
              </a:rPr>
              <a:t>Covid-19 </a:t>
            </a:r>
            <a:r>
              <a:rPr lang="en-US" sz="1800" dirty="0" err="1">
                <a:solidFill>
                  <a:schemeClr val="accent1"/>
                </a:solidFill>
              </a:rPr>
              <a:t>volgens</a:t>
            </a:r>
            <a:r>
              <a:rPr lang="en-US" sz="1800" dirty="0">
                <a:solidFill>
                  <a:schemeClr val="accent1"/>
                </a:solidFill>
              </a:rPr>
              <a:t> het </a:t>
            </a:r>
            <a:r>
              <a:rPr lang="nl-NL" sz="1800" b="0" i="0" u="sng" dirty="0">
                <a:solidFill>
                  <a:srgbClr val="000000"/>
                </a:solidFill>
                <a:effectLst/>
                <a:hlinkClick r:id="rId2"/>
              </a:rPr>
              <a:t>reisadvies van het Ministerie van Buitenlandse Zaken (Min BuZa) </a:t>
            </a:r>
            <a:r>
              <a:rPr lang="en-US" sz="1800" b="1" dirty="0">
                <a:solidFill>
                  <a:schemeClr val="accent1"/>
                </a:solidFill>
              </a:rPr>
              <a:t>EN </a:t>
            </a:r>
            <a:r>
              <a:rPr lang="en-US" sz="1800" dirty="0">
                <a:solidFill>
                  <a:schemeClr val="accent1"/>
                </a:solidFill>
              </a:rPr>
              <a:t>je </a:t>
            </a:r>
            <a:r>
              <a:rPr lang="en-US" sz="1800" dirty="0" err="1">
                <a:solidFill>
                  <a:schemeClr val="accent1"/>
                </a:solidFill>
              </a:rPr>
              <a:t>een</a:t>
            </a:r>
            <a:r>
              <a:rPr lang="en-US" sz="1800" dirty="0">
                <a:solidFill>
                  <a:schemeClr val="accent1"/>
                </a:solidFill>
              </a:rPr>
              <a:t>  </a:t>
            </a:r>
            <a:r>
              <a:rPr lang="en-US" sz="1800" dirty="0" err="1">
                <a:solidFill>
                  <a:schemeClr val="accent1"/>
                </a:solidFill>
              </a:rPr>
              <a:t>ondertekende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0" i="0" u="sng" dirty="0">
                <a:solidFill>
                  <a:srgbClr val="000000"/>
                </a:solidFill>
                <a:effectLst/>
                <a:hlinkClick r:id="rId4"/>
              </a:rPr>
              <a:t>Own Risk Declaration </a:t>
            </a:r>
            <a:r>
              <a:rPr lang="en-US" sz="1800" b="0" i="0" u="sng" dirty="0" err="1">
                <a:solidFill>
                  <a:srgbClr val="000000"/>
                </a:solidFill>
                <a:effectLst/>
                <a:hlinkClick r:id="rId4"/>
              </a:rPr>
              <a:t>formulier</a:t>
            </a:r>
            <a:r>
              <a:rPr lang="en-US" sz="1800" b="0" i="0" u="sng" dirty="0">
                <a:solidFill>
                  <a:srgbClr val="000000"/>
                </a:solidFill>
                <a:effectLst/>
                <a:hlinkClick r:id="rId4"/>
              </a:rPr>
              <a:t> (pdf, 124 kB)</a:t>
            </a:r>
            <a:r>
              <a:rPr lang="en-US" sz="1800" b="0" i="0" dirty="0">
                <a:solidFill>
                  <a:srgbClr val="222222"/>
                </a:solidFill>
                <a:effectLst/>
              </a:rPr>
              <a:t> </a:t>
            </a:r>
            <a:r>
              <a:rPr lang="en-US" sz="1800" dirty="0" err="1">
                <a:solidFill>
                  <a:schemeClr val="accent1"/>
                </a:solidFill>
              </a:rPr>
              <a:t>hebt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ingeleverd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b="0" i="0" dirty="0" err="1">
                <a:solidFill>
                  <a:schemeClr val="accent1"/>
                </a:solidFill>
                <a:effectLst/>
              </a:rPr>
              <a:t>bij</a:t>
            </a:r>
            <a:r>
              <a:rPr lang="en-US" sz="1800" dirty="0">
                <a:solidFill>
                  <a:schemeClr val="accent1"/>
                </a:solidFill>
              </a:rPr>
              <a:t> Student Life &amp; International Mobility (SLIM)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nl-NL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96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D6118-CF39-4282-8273-DAF21A49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836712"/>
            <a:ext cx="8100000" cy="533400"/>
          </a:xfrm>
        </p:spPr>
        <p:txBody>
          <a:bodyPr/>
          <a:lstStyle/>
          <a:p>
            <a:r>
              <a:rPr lang="nl-NL" dirty="0"/>
              <a:t>Ben je geïnteresseerd?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7CB3E7-B7A6-4481-B79D-BD85CDB10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0" y="1628800"/>
            <a:ext cx="8100000" cy="435066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Bekijk de Radboudumc website voor meer informatie per opleiding: </a:t>
            </a:r>
          </a:p>
          <a:p>
            <a:pPr lvl="1">
              <a:lnSpc>
                <a:spcPct val="100000"/>
              </a:lnSpc>
            </a:pPr>
            <a:r>
              <a:rPr lang="nl-NL" sz="1800" dirty="0">
                <a:hlinkClick r:id="rId3"/>
              </a:rPr>
              <a:t>Voor studenten Biomedische wetenschappen – Radboudumc</a:t>
            </a:r>
            <a:endParaRPr lang="nl-NL" sz="1800" dirty="0"/>
          </a:p>
          <a:p>
            <a:pPr lvl="1">
              <a:lnSpc>
                <a:spcPct val="100000"/>
              </a:lnSpc>
            </a:pPr>
            <a:r>
              <a:rPr lang="nl-NL" sz="1800" dirty="0">
                <a:hlinkClick r:id="rId4"/>
              </a:rPr>
              <a:t>Voor studenten - Geneeskunde </a:t>
            </a:r>
            <a:r>
              <a:rPr lang="nl-NL" sz="1800" dirty="0">
                <a:hlinkClick r:id="rId5"/>
              </a:rPr>
              <a:t>–</a:t>
            </a:r>
            <a:r>
              <a:rPr lang="nl-NL" sz="1800" dirty="0">
                <a:hlinkClick r:id="rId4"/>
              </a:rPr>
              <a:t> Radboudumc</a:t>
            </a:r>
            <a:endParaRPr lang="nl-NL" sz="1800" dirty="0"/>
          </a:p>
          <a:p>
            <a:pPr lvl="1">
              <a:lnSpc>
                <a:spcPct val="100000"/>
              </a:lnSpc>
            </a:pPr>
            <a:r>
              <a:rPr lang="nl-NL" sz="1800" dirty="0">
                <a:hlinkClick r:id="rId6"/>
              </a:rPr>
              <a:t>Voor studenten - Tandheelkunde - Radboudumc</a:t>
            </a:r>
            <a:endParaRPr lang="nl-NL" sz="1800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</a:pPr>
            <a:endParaRPr lang="nl-NL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Bekijk de RU website voor meer algemene informatie: </a:t>
            </a:r>
          </a:p>
          <a:p>
            <a:pPr lvl="1">
              <a:lnSpc>
                <a:spcPct val="100000"/>
              </a:lnSpc>
            </a:pP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sz="1800" dirty="0">
                <a:hlinkClick r:id="rId7"/>
              </a:rPr>
              <a:t>Radboud International - Radboud International (ru.nl)</a:t>
            </a:r>
            <a:endParaRPr lang="nl-NL" sz="180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nl-NL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l-NL" b="1" dirty="0">
                <a:solidFill>
                  <a:schemeClr val="accent1"/>
                </a:solidFill>
              </a:rPr>
              <a:t>Heb je na het doornemen van deze websites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b="1" dirty="0">
                <a:solidFill>
                  <a:schemeClr val="accent1"/>
                </a:solidFill>
              </a:rPr>
              <a:t>nog specifieke vragen, neem dan contact met ons op!</a:t>
            </a:r>
            <a:endParaRPr lang="nl-NL" sz="2800" b="1" dirty="0">
              <a:solidFill>
                <a:schemeClr val="accent1"/>
              </a:solidFill>
            </a:endParaRPr>
          </a:p>
        </p:txBody>
      </p:sp>
      <p:pic>
        <p:nvPicPr>
          <p:cNvPr id="5" name="Picture 2" descr="Gerelateerde afbeelding">
            <a:hlinkClick r:id="rId8"/>
            <a:extLst>
              <a:ext uri="{FF2B5EF4-FFF2-40B4-BE49-F238E27FC236}">
                <a16:creationId xmlns:a16="http://schemas.microsoft.com/office/drawing/2014/main" id="{59DB76EA-079A-429D-8002-BF74E405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7754" y="4221088"/>
            <a:ext cx="2204246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346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4" name="Picture 2" descr="http://www.projectappleseed.org/question-mar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9044" y="1814513"/>
            <a:ext cx="4125912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6CB5AC0E-3DE7-4E2F-9B28-121A940D4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214" y="1297722"/>
            <a:ext cx="4447786" cy="24928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99820C8-EED4-4126-AC40-19B3FA095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43" y="3790618"/>
            <a:ext cx="4435464" cy="249289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824640F-E858-400B-832B-FC45503E4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122" y="3790618"/>
            <a:ext cx="4466663" cy="2518702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id="{75296C67-18FA-48A2-82FE-3672D93C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86" y="993408"/>
            <a:ext cx="8100000" cy="557016"/>
          </a:xfrm>
        </p:spPr>
        <p:txBody>
          <a:bodyPr/>
          <a:lstStyle/>
          <a:p>
            <a:pPr algn="ctr"/>
            <a:r>
              <a:rPr lang="nl-NL" dirty="0"/>
              <a:t>Het Radboudumc IO team</a:t>
            </a:r>
            <a:br>
              <a:rPr lang="nl-NL" dirty="0"/>
            </a:br>
            <a:endParaRPr lang="nl-NL" sz="3200" b="0" dirty="0"/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4F6D1B36-8CD2-4EBC-94F4-AEAF6715D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297722"/>
            <a:ext cx="444457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4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522000" y="951384"/>
            <a:ext cx="8100000" cy="533400"/>
          </a:xfrm>
        </p:spPr>
        <p:txBody>
          <a:bodyPr/>
          <a:lstStyle/>
          <a:p>
            <a:r>
              <a:rPr lang="nl-NL" dirty="0"/>
              <a:t>Radboudumc International Office</a:t>
            </a:r>
            <a:br>
              <a:rPr lang="nl-NL" dirty="0"/>
            </a:br>
            <a:r>
              <a:rPr lang="nl-NL" sz="3200" b="0" dirty="0"/>
              <a:t>Contact Informatie</a:t>
            </a:r>
            <a:endParaRPr lang="nl-NL" sz="3200" dirty="0"/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2132856"/>
            <a:ext cx="8100000" cy="49685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 err="1">
                <a:solidFill>
                  <a:schemeClr val="accent1"/>
                </a:solidFill>
              </a:rPr>
              <a:t>Locatie</a:t>
            </a:r>
            <a:r>
              <a:rPr lang="en-GB" b="1" dirty="0">
                <a:solidFill>
                  <a:schemeClr val="accent1"/>
                </a:solidFill>
              </a:rPr>
              <a:t>: </a:t>
            </a:r>
            <a:r>
              <a:rPr lang="en-GB" dirty="0">
                <a:solidFill>
                  <a:schemeClr val="accent1"/>
                </a:solidFill>
              </a:rPr>
              <a:t>1e </a:t>
            </a:r>
            <a:r>
              <a:rPr lang="en-GB" dirty="0" err="1">
                <a:solidFill>
                  <a:schemeClr val="accent1"/>
                </a:solidFill>
              </a:rPr>
              <a:t>verdieping</a:t>
            </a:r>
            <a:r>
              <a:rPr lang="en-GB" dirty="0">
                <a:solidFill>
                  <a:schemeClr val="accent1"/>
                </a:solidFill>
              </a:rPr>
              <a:t> van het </a:t>
            </a:r>
            <a:r>
              <a:rPr lang="en-GB" dirty="0" err="1">
                <a:solidFill>
                  <a:schemeClr val="accent1"/>
                </a:solidFill>
              </a:rPr>
              <a:t>Studiecentrum</a:t>
            </a:r>
            <a:r>
              <a:rPr lang="en-GB" dirty="0">
                <a:solidFill>
                  <a:schemeClr val="accent1"/>
                </a:solidFill>
              </a:rPr>
              <a:t> @ </a:t>
            </a:r>
            <a:r>
              <a:rPr lang="en-GB" dirty="0" err="1">
                <a:solidFill>
                  <a:schemeClr val="accent1"/>
                </a:solidFill>
              </a:rPr>
              <a:t>StIP</a:t>
            </a:r>
            <a:r>
              <a:rPr lang="en-GB" dirty="0">
                <a:solidFill>
                  <a:schemeClr val="accent1"/>
                </a:solidFill>
              </a:rPr>
              <a:t> (Route nr 84)</a:t>
            </a:r>
          </a:p>
          <a:p>
            <a:pPr>
              <a:lnSpc>
                <a:spcPct val="100000"/>
              </a:lnSpc>
              <a:buNone/>
            </a:pPr>
            <a:endParaRPr lang="en-GB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 err="1">
                <a:solidFill>
                  <a:schemeClr val="accent1"/>
                </a:solidFill>
              </a:rPr>
              <a:t>Afspraken</a:t>
            </a:r>
            <a:r>
              <a:rPr lang="en-GB" b="1" dirty="0">
                <a:solidFill>
                  <a:schemeClr val="accent1"/>
                </a:solidFill>
              </a:rPr>
              <a:t>: </a:t>
            </a:r>
            <a:r>
              <a:rPr lang="en-GB" dirty="0">
                <a:solidFill>
                  <a:schemeClr val="accent1"/>
                </a:solidFill>
              </a:rPr>
              <a:t>via </a:t>
            </a:r>
            <a:r>
              <a:rPr lang="en-GB" dirty="0" err="1">
                <a:solidFill>
                  <a:schemeClr val="accent1"/>
                </a:solidFill>
                <a:hlinkClick r:id="rId3"/>
              </a:rPr>
              <a:t>YouCanBookMe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endParaRPr lang="en-GB" sz="800" dirty="0">
              <a:solidFill>
                <a:schemeClr val="accent1"/>
              </a:solidFill>
            </a:endParaRPr>
          </a:p>
          <a:p>
            <a:pPr lvl="1">
              <a:lnSpc>
                <a:spcPct val="100000"/>
              </a:lnSpc>
              <a:buNone/>
            </a:pPr>
            <a:endParaRPr lang="en-GB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 err="1">
                <a:solidFill>
                  <a:schemeClr val="accent1"/>
                </a:solidFill>
              </a:rPr>
              <a:t>Telefonisch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b="1" dirty="0" err="1">
                <a:solidFill>
                  <a:schemeClr val="accent1"/>
                </a:solidFill>
              </a:rPr>
              <a:t>spreekuur</a:t>
            </a:r>
            <a:r>
              <a:rPr lang="en-GB" b="1" dirty="0">
                <a:solidFill>
                  <a:schemeClr val="accent1"/>
                </a:solidFill>
              </a:rPr>
              <a:t>: </a:t>
            </a:r>
            <a:r>
              <a:rPr lang="en-GB" dirty="0" err="1">
                <a:solidFill>
                  <a:schemeClr val="accent1"/>
                </a:solidFill>
              </a:rPr>
              <a:t>maandag</a:t>
            </a:r>
            <a:r>
              <a:rPr lang="en-GB" dirty="0">
                <a:solidFill>
                  <a:schemeClr val="accent1"/>
                </a:solidFill>
              </a:rPr>
              <a:t> 13:00 - 13:30</a:t>
            </a:r>
            <a:r>
              <a:rPr lang="nl-NL" dirty="0">
                <a:solidFill>
                  <a:schemeClr val="accent1"/>
                </a:solidFill>
              </a:rPr>
              <a:t>, </a:t>
            </a:r>
            <a:r>
              <a:rPr lang="en-GB" dirty="0" err="1">
                <a:solidFill>
                  <a:schemeClr val="accent1"/>
                </a:solidFill>
              </a:rPr>
              <a:t>voor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korte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err="1">
                <a:solidFill>
                  <a:schemeClr val="accent1"/>
                </a:solidFill>
              </a:rPr>
              <a:t>vragen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			  </a:t>
            </a:r>
            <a:r>
              <a:rPr lang="nl-NL" dirty="0">
                <a:solidFill>
                  <a:schemeClr val="accent1"/>
                </a:solidFill>
              </a:rPr>
              <a:t>T +31 (0)24 361 50 65 / 66 (via </a:t>
            </a:r>
            <a:r>
              <a:rPr lang="nl-NL" dirty="0" err="1">
                <a:solidFill>
                  <a:schemeClr val="accent1"/>
                </a:solidFill>
              </a:rPr>
              <a:t>StIP</a:t>
            </a:r>
            <a:r>
              <a:rPr lang="nl-NL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/>
                </a:solidFill>
              </a:rPr>
              <a:t>Contact: </a:t>
            </a:r>
            <a:r>
              <a:rPr lang="en-GB" dirty="0" err="1">
                <a:solidFill>
                  <a:schemeClr val="accent1"/>
                </a:solidFill>
              </a:rPr>
              <a:t>TopDesk</a:t>
            </a:r>
            <a:r>
              <a:rPr lang="en-GB" dirty="0">
                <a:solidFill>
                  <a:schemeClr val="accent1"/>
                </a:solidFill>
              </a:rPr>
              <a:t>: </a:t>
            </a:r>
            <a:r>
              <a:rPr lang="en-GB" b="1" dirty="0">
                <a:solidFill>
                  <a:schemeClr val="accent1"/>
                </a:solidFill>
              </a:rPr>
              <a:t>	</a:t>
            </a:r>
            <a:r>
              <a:rPr lang="nl-NL" u="sng" dirty="0">
                <a:hlinkClick r:id="rId4"/>
              </a:rPr>
              <a:t>https://radboudumc.topdesk.net/</a:t>
            </a:r>
            <a:endParaRPr lang="nl-NL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	      E-mail:</a:t>
            </a:r>
            <a:r>
              <a:rPr lang="en-GB" dirty="0">
                <a:solidFill>
                  <a:srgbClr val="1E63A8"/>
                </a:solidFill>
              </a:rPr>
              <a:t> </a:t>
            </a:r>
            <a:r>
              <a:rPr lang="en-GB" b="1" dirty="0">
                <a:solidFill>
                  <a:srgbClr val="1E63A8"/>
                </a:solidFill>
              </a:rPr>
              <a:t>	</a:t>
            </a:r>
            <a:r>
              <a:rPr lang="en-GB" dirty="0">
                <a:solidFill>
                  <a:srgbClr val="1E63A8"/>
                </a:solidFill>
                <a:hlinkClick r:id="rId5"/>
              </a:rPr>
              <a:t>internationalofficestudents@Radboudumc.nl</a:t>
            </a:r>
            <a:r>
              <a:rPr lang="en-GB" dirty="0">
                <a:solidFill>
                  <a:srgbClr val="1E63A8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rgbClr val="1E63A8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dirty="0">
              <a:solidFill>
                <a:srgbClr val="1E63A8"/>
              </a:solidFill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accent1"/>
                </a:solidFill>
              </a:rPr>
              <a:t>Websites: </a:t>
            </a:r>
            <a:r>
              <a:rPr lang="en-GB" dirty="0">
                <a:solidFill>
                  <a:schemeClr val="accent1"/>
                </a:solidFill>
              </a:rPr>
              <a:t>Radboudumc</a:t>
            </a:r>
            <a:r>
              <a:rPr lang="en-GB" b="1" dirty="0">
                <a:solidFill>
                  <a:schemeClr val="accent1"/>
                </a:solidFill>
              </a:rPr>
              <a:t> - </a:t>
            </a:r>
            <a:r>
              <a:rPr lang="en-GB" dirty="0">
                <a:solidFill>
                  <a:schemeClr val="accent1"/>
                </a:solidFill>
                <a:hlinkClick r:id="rId6"/>
              </a:rPr>
              <a:t>Radboudumc international office</a:t>
            </a:r>
            <a:endParaRPr lang="en-GB" dirty="0">
              <a:solidFill>
                <a:schemeClr val="accent1"/>
              </a:solidFill>
            </a:endParaRPr>
          </a:p>
          <a:p>
            <a:pPr marL="1295400" lvl="4" indent="0">
              <a:lnSpc>
                <a:spcPct val="100000"/>
              </a:lnSpc>
              <a:buNone/>
            </a:pPr>
            <a:r>
              <a:rPr lang="en-GB" dirty="0">
                <a:solidFill>
                  <a:schemeClr val="accent1"/>
                </a:solidFill>
              </a:rPr>
              <a:t>  Radboud University – </a:t>
            </a:r>
            <a:r>
              <a:rPr lang="en-GB" dirty="0">
                <a:solidFill>
                  <a:schemeClr val="accent1"/>
                </a:solidFill>
                <a:hlinkClick r:id="rId7"/>
              </a:rPr>
              <a:t>Radboud International</a:t>
            </a:r>
            <a:endParaRPr lang="nl-NL" dirty="0">
              <a:solidFill>
                <a:schemeClr val="accent1"/>
              </a:solidFill>
            </a:endParaRPr>
          </a:p>
          <a:p>
            <a:pPr marL="0" indent="0" eaLnBrk="1" hangingPunct="1"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522000" y="915380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BSc BMW </a:t>
            </a:r>
            <a:r>
              <a:rPr lang="nl-NL" sz="2800" dirty="0"/>
              <a:t>opties buitenland</a:t>
            </a:r>
            <a:endParaRPr lang="nl-NL" sz="2800" b="0" dirty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642293"/>
            <a:ext cx="8100000" cy="4608512"/>
          </a:xfrm>
        </p:spPr>
        <p:txBody>
          <a:bodyPr/>
          <a:lstStyle/>
          <a:p>
            <a:pPr marL="322263" lvl="1" indent="-32226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  <a:hlinkClick r:id="rId3"/>
              </a:rPr>
              <a:t>Facultair </a:t>
            </a:r>
            <a:r>
              <a:rPr lang="nl-NL" b="1" dirty="0" err="1">
                <a:solidFill>
                  <a:schemeClr val="accent1"/>
                </a:solidFill>
                <a:hlinkClick r:id="rId3"/>
              </a:rPr>
              <a:t>Honours</a:t>
            </a:r>
            <a:r>
              <a:rPr lang="nl-NL" b="1" dirty="0">
                <a:solidFill>
                  <a:schemeClr val="accent1"/>
                </a:solidFill>
                <a:hlinkClick r:id="rId3"/>
              </a:rPr>
              <a:t> Programma </a:t>
            </a:r>
            <a:r>
              <a:rPr lang="nl-NL" b="1" dirty="0">
                <a:solidFill>
                  <a:schemeClr val="accent1"/>
                </a:solidFill>
              </a:rPr>
              <a:t>/ Reguliere </a:t>
            </a:r>
            <a:r>
              <a:rPr lang="nl-NL" b="1" dirty="0" err="1">
                <a:solidFill>
                  <a:schemeClr val="accent1"/>
                </a:solidFill>
              </a:rPr>
              <a:t>Bachelorstage</a:t>
            </a:r>
            <a:endParaRPr lang="nl-NL" b="1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Onderzoeksstage in het buitenland</a:t>
            </a:r>
          </a:p>
          <a:p>
            <a:r>
              <a:rPr lang="nl-NL" dirty="0">
                <a:solidFill>
                  <a:schemeClr val="accent1"/>
                </a:solidFill>
              </a:rPr>
              <a:t>2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semester van jaar 3 (half mrt – begin juli)</a:t>
            </a:r>
          </a:p>
          <a:p>
            <a:pPr eaLnBrk="1" hangingPunct="1"/>
            <a:endParaRPr lang="nl-NL" dirty="0">
              <a:cs typeface="Arial" charset="0"/>
            </a:endParaRPr>
          </a:p>
          <a:p>
            <a:pPr marL="322263" lvl="1" indent="-322263">
              <a:buClr>
                <a:schemeClr val="tx2"/>
              </a:buClr>
              <a:buNone/>
            </a:pPr>
            <a:r>
              <a:rPr lang="nl-NL" u="sng" dirty="0">
                <a:solidFill>
                  <a:schemeClr val="accent1"/>
                </a:solidFill>
              </a:rPr>
              <a:t>Actiepunten</a:t>
            </a:r>
          </a:p>
          <a:p>
            <a:pPr eaLnBrk="1" hangingPunct="1"/>
            <a:r>
              <a:rPr lang="nl-NL" dirty="0">
                <a:solidFill>
                  <a:schemeClr val="accent1"/>
                </a:solidFill>
              </a:rPr>
              <a:t>Reguliere </a:t>
            </a:r>
            <a:r>
              <a:rPr lang="nl-NL" dirty="0" err="1">
                <a:solidFill>
                  <a:schemeClr val="accent1"/>
                </a:solidFill>
              </a:rPr>
              <a:t>Bachelorstage</a:t>
            </a:r>
            <a:r>
              <a:rPr lang="nl-NL" dirty="0">
                <a:solidFill>
                  <a:schemeClr val="accent1"/>
                </a:solidFill>
              </a:rPr>
              <a:t> - stageplan op tijd laten goedkeuren</a:t>
            </a:r>
          </a:p>
          <a:p>
            <a:r>
              <a:rPr lang="nl-NL" dirty="0" err="1">
                <a:solidFill>
                  <a:schemeClr val="accent1"/>
                </a:solidFill>
              </a:rPr>
              <a:t>Honours</a:t>
            </a:r>
            <a:r>
              <a:rPr lang="nl-NL" dirty="0">
                <a:solidFill>
                  <a:schemeClr val="accent1"/>
                </a:solidFill>
              </a:rPr>
              <a:t> / reguliere bachelor stage </a:t>
            </a:r>
            <a:r>
              <a:rPr lang="nl-NL" dirty="0">
                <a:solidFill>
                  <a:srgbClr val="FF0000"/>
                </a:solidFill>
              </a:rPr>
              <a:t>in een lab </a:t>
            </a:r>
            <a:r>
              <a:rPr lang="nl-NL" dirty="0">
                <a:solidFill>
                  <a:schemeClr val="accent1"/>
                </a:solidFill>
              </a:rPr>
              <a:t>–regel voorbereidende inwerkperiode op een </a:t>
            </a:r>
            <a:r>
              <a:rPr lang="nl-NL" dirty="0" err="1">
                <a:solidFill>
                  <a:schemeClr val="accent1"/>
                </a:solidFill>
              </a:rPr>
              <a:t>Nijmeegs</a:t>
            </a:r>
            <a:r>
              <a:rPr lang="nl-NL" dirty="0">
                <a:solidFill>
                  <a:schemeClr val="accent1"/>
                </a:solidFill>
              </a:rPr>
              <a:t> lab of instituut</a:t>
            </a:r>
          </a:p>
          <a:p>
            <a:pPr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  <a:p>
            <a:pPr eaLnBrk="1" hangingPunct="1">
              <a:buNone/>
            </a:pPr>
            <a:r>
              <a:rPr lang="nl-NL" dirty="0">
                <a:solidFill>
                  <a:schemeClr val="accent1"/>
                </a:solidFill>
              </a:rPr>
              <a:t>Voor meer informatie reguliere </a:t>
            </a:r>
            <a:r>
              <a:rPr lang="nl-NL" dirty="0" err="1">
                <a:solidFill>
                  <a:schemeClr val="accent1"/>
                </a:solidFill>
              </a:rPr>
              <a:t>bachelorstage</a:t>
            </a:r>
            <a:r>
              <a:rPr lang="nl-NL" dirty="0">
                <a:solidFill>
                  <a:schemeClr val="accent1"/>
                </a:solidFill>
              </a:rPr>
              <a:t>,</a:t>
            </a:r>
          </a:p>
          <a:p>
            <a:pPr eaLnBrk="1" hangingPunct="1">
              <a:buNone/>
            </a:pPr>
            <a:r>
              <a:rPr lang="nl-NL" dirty="0">
                <a:solidFill>
                  <a:schemeClr val="accent1"/>
                </a:solidFill>
              </a:rPr>
              <a:t> zie </a:t>
            </a:r>
            <a:r>
              <a:rPr lang="nl-NL" dirty="0">
                <a:solidFill>
                  <a:schemeClr val="accent1"/>
                </a:solidFill>
                <a:hlinkClick r:id="rId4"/>
              </a:rPr>
              <a:t>Handleiding BSc stage, Appendix B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H:\IWOO\International Office\01 INKOMENDE studenten &amp; staff\# Werving\foto's\research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75" y="4359128"/>
            <a:ext cx="2716425" cy="1713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61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980728"/>
            <a:ext cx="8100000" cy="533400"/>
          </a:xfrm>
        </p:spPr>
        <p:txBody>
          <a:bodyPr/>
          <a:lstStyle/>
          <a:p>
            <a:r>
              <a:rPr lang="nl-NL" dirty="0"/>
              <a:t>BSc GNK &amp; THK </a:t>
            </a:r>
            <a:r>
              <a:rPr lang="nl-NL" sz="2800" dirty="0"/>
              <a:t>opties buitenland</a:t>
            </a:r>
            <a:endParaRPr lang="nl-NL" sz="2800" b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0316" y="1844824"/>
            <a:ext cx="8100000" cy="4392488"/>
          </a:xfrm>
        </p:spPr>
        <p:txBody>
          <a:bodyPr/>
          <a:lstStyle/>
          <a:p>
            <a:pPr marL="322263" lvl="1" indent="-32226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  <a:hlinkClick r:id="rId3"/>
              </a:rPr>
              <a:t>Facultaire </a:t>
            </a:r>
            <a:r>
              <a:rPr lang="nl-NL" b="1" dirty="0" err="1">
                <a:solidFill>
                  <a:schemeClr val="accent1"/>
                </a:solidFill>
                <a:hlinkClick r:id="rId3"/>
              </a:rPr>
              <a:t>Honours</a:t>
            </a:r>
            <a:r>
              <a:rPr lang="nl-NL" b="1" dirty="0">
                <a:solidFill>
                  <a:schemeClr val="accent1"/>
                </a:solidFill>
                <a:hlinkClick r:id="rId3"/>
              </a:rPr>
              <a:t> Programma</a:t>
            </a:r>
            <a:endParaRPr lang="nl-NL" b="1" dirty="0">
              <a:solidFill>
                <a:schemeClr val="accent1"/>
              </a:solidFill>
            </a:endParaRP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Onderzoeksstage in het buitenland</a:t>
            </a: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Voor Geneeskunde in Q12</a:t>
            </a: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r>
              <a:rPr lang="nl-NL" dirty="0">
                <a:solidFill>
                  <a:schemeClr val="accent1"/>
                </a:solidFill>
              </a:rPr>
              <a:t>Voor Tandheelkunde in 2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semester van jaar 3</a:t>
            </a:r>
          </a:p>
          <a:p>
            <a:pPr marL="0" lvl="1" indent="0">
              <a:lnSpc>
                <a:spcPct val="100000"/>
              </a:lnSpc>
              <a:buClr>
                <a:schemeClr val="tx2"/>
              </a:buClr>
              <a:buNone/>
            </a:pPr>
            <a:endParaRPr lang="nl-NL" b="1" dirty="0">
              <a:solidFill>
                <a:schemeClr val="accent1"/>
              </a:solidFill>
            </a:endParaRPr>
          </a:p>
          <a:p>
            <a:pPr marL="322263" lvl="1" indent="-322263">
              <a:buClr>
                <a:schemeClr val="tx2"/>
              </a:buClr>
            </a:pPr>
            <a:endParaRPr lang="nl-NL" dirty="0">
              <a:solidFill>
                <a:schemeClr val="accent1"/>
              </a:solidFill>
            </a:endParaRP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endParaRPr lang="nl-NL" sz="800" dirty="0">
              <a:solidFill>
                <a:schemeClr val="accent1"/>
              </a:solidFill>
            </a:endParaRP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endParaRPr lang="nl-NL" sz="100" dirty="0">
              <a:solidFill>
                <a:srgbClr val="1E63A8"/>
              </a:solidFill>
            </a:endParaRPr>
          </a:p>
          <a:p>
            <a:pPr marL="322263" lvl="1" indent="-322263">
              <a:buClr>
                <a:schemeClr val="tx2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	</a:t>
            </a:r>
            <a:endParaRPr lang="nl-NL" b="1" i="1" dirty="0">
              <a:solidFill>
                <a:schemeClr val="accent1"/>
              </a:solidFill>
            </a:endParaRPr>
          </a:p>
          <a:p>
            <a:pPr marL="322263" lvl="1" indent="-322263">
              <a:lnSpc>
                <a:spcPct val="100000"/>
              </a:lnSpc>
              <a:buClr>
                <a:schemeClr val="tx2"/>
              </a:buClr>
            </a:pP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783C860-CA5C-44A0-AE2C-A96AE8DBC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125" y="4365104"/>
            <a:ext cx="2715480" cy="162672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734484B-D05B-47F8-BBFC-BC5995AAB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8117" y="3429000"/>
            <a:ext cx="2711208" cy="16267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514395" y="793307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Wachttijd GNK </a:t>
            </a:r>
            <a:r>
              <a:rPr lang="nl-NL" sz="2800" dirty="0"/>
              <a:t>opties buitenland</a:t>
            </a:r>
            <a:endParaRPr lang="nl-NL" sz="2800" b="0" dirty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507295" y="1643342"/>
            <a:ext cx="8100000" cy="4954010"/>
          </a:xfrm>
        </p:spPr>
        <p:txBody>
          <a:bodyPr/>
          <a:lstStyle/>
          <a:p>
            <a:pPr>
              <a:buNone/>
            </a:pPr>
            <a:r>
              <a:rPr lang="nl-NL" b="1" dirty="0">
                <a:solidFill>
                  <a:schemeClr val="accent1"/>
                </a:solidFill>
              </a:rPr>
              <a:t>Binnen curriculum</a:t>
            </a:r>
          </a:p>
          <a:p>
            <a:pPr eaLnBrk="1" hangingPunct="1"/>
            <a:r>
              <a:rPr lang="nl-NL" dirty="0">
                <a:hlinkClick r:id="rId3"/>
              </a:rPr>
              <a:t>Onderzoeksstage 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6</a:t>
            </a:r>
            <a:r>
              <a:rPr lang="nl-NL" baseline="30000" dirty="0">
                <a:solidFill>
                  <a:schemeClr val="accent1"/>
                </a:solidFill>
                <a:hlinkClick r:id="rId3"/>
              </a:rPr>
              <a:t>e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 jaar </a:t>
            </a:r>
            <a:r>
              <a:rPr lang="nl-NL" dirty="0">
                <a:solidFill>
                  <a:schemeClr val="accent1"/>
                </a:solidFill>
              </a:rPr>
              <a:t>naar voren halen</a:t>
            </a:r>
          </a:p>
          <a:p>
            <a:r>
              <a:rPr lang="nl-NL" dirty="0">
                <a:solidFill>
                  <a:schemeClr val="accent1"/>
                </a:solidFill>
                <a:hlinkClick r:id="rId4"/>
              </a:rPr>
              <a:t>Studie semester </a:t>
            </a:r>
            <a:r>
              <a:rPr lang="nl-NL" dirty="0">
                <a:solidFill>
                  <a:schemeClr val="accent1"/>
                </a:solidFill>
              </a:rPr>
              <a:t>(extra-curriculair)</a:t>
            </a:r>
          </a:p>
          <a:p>
            <a:r>
              <a:rPr lang="nl-NL" dirty="0">
                <a:solidFill>
                  <a:schemeClr val="accent1"/>
                </a:solidFill>
              </a:rPr>
              <a:t>VKO onderzoeksstage i.p.v. keuzecoschappen </a:t>
            </a:r>
            <a:r>
              <a:rPr lang="nl-NL" sz="1800" dirty="0">
                <a:solidFill>
                  <a:schemeClr val="accent1"/>
                </a:solidFill>
              </a:rPr>
              <a:t>(Vrij Keuze Onderdeel)</a:t>
            </a:r>
          </a:p>
          <a:p>
            <a:pPr marL="0" indent="0">
              <a:buNone/>
            </a:pPr>
            <a:br>
              <a:rPr lang="nl-NL" sz="800" dirty="0">
                <a:solidFill>
                  <a:schemeClr val="accent1"/>
                </a:solidFill>
              </a:rPr>
            </a:br>
            <a:endParaRPr lang="nl-NL" sz="800" i="1" dirty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nl-NL" b="1" dirty="0">
                <a:solidFill>
                  <a:schemeClr val="accent1"/>
                </a:solidFill>
              </a:rPr>
              <a:t>Buiten curriculum</a:t>
            </a:r>
          </a:p>
          <a:p>
            <a:r>
              <a:rPr lang="nl-NL" dirty="0">
                <a:solidFill>
                  <a:schemeClr val="accent1"/>
                </a:solidFill>
              </a:rPr>
              <a:t>Vrijwilligerswerk (</a:t>
            </a:r>
            <a:r>
              <a:rPr lang="nl-NL" dirty="0">
                <a:solidFill>
                  <a:srgbClr val="FF0000"/>
                </a:solidFill>
              </a:rPr>
              <a:t>niet-klinisch</a:t>
            </a:r>
            <a:r>
              <a:rPr lang="nl-NL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nl-NL" sz="1800" dirty="0">
                <a:solidFill>
                  <a:schemeClr val="accent1"/>
                </a:solidFill>
              </a:rPr>
              <a:t>via </a:t>
            </a:r>
            <a:r>
              <a:rPr lang="nl-NL" sz="1800" dirty="0">
                <a:solidFill>
                  <a:schemeClr val="accent1"/>
                </a:solidFill>
                <a:hlinkClick r:id="rId5"/>
              </a:rPr>
              <a:t>IFMSA</a:t>
            </a:r>
            <a:r>
              <a:rPr lang="nl-NL" sz="1800" dirty="0">
                <a:solidFill>
                  <a:schemeClr val="accent1"/>
                </a:solidFill>
              </a:rPr>
              <a:t> of </a:t>
            </a:r>
            <a:r>
              <a:rPr lang="nl-NL" sz="1800" dirty="0">
                <a:solidFill>
                  <a:schemeClr val="accent1"/>
                </a:solidFill>
                <a:hlinkClick r:id="rId6"/>
              </a:rPr>
              <a:t>AIESEC</a:t>
            </a:r>
            <a:endParaRPr lang="nl-NL" sz="1800" dirty="0">
              <a:solidFill>
                <a:schemeClr val="accent1"/>
              </a:solidFill>
            </a:endParaRPr>
          </a:p>
          <a:p>
            <a:pPr lvl="1"/>
            <a:r>
              <a:rPr lang="nl-NL" sz="1800" dirty="0">
                <a:solidFill>
                  <a:schemeClr val="accent1"/>
                </a:solidFill>
              </a:rPr>
              <a:t>via commerciële organisaties</a:t>
            </a:r>
            <a:endParaRPr lang="nl-NL" sz="1800" b="1" dirty="0">
              <a:solidFill>
                <a:schemeClr val="accent1"/>
              </a:solidFill>
            </a:endParaRPr>
          </a:p>
          <a:p>
            <a:pPr eaLnBrk="1" hangingPunct="1"/>
            <a:r>
              <a:rPr lang="nl-NL" dirty="0">
                <a:solidFill>
                  <a:schemeClr val="accent1"/>
                </a:solidFill>
                <a:hlinkClick r:id="rId7"/>
              </a:rPr>
              <a:t>VSB beurs</a:t>
            </a:r>
            <a:r>
              <a:rPr lang="nl-NL" dirty="0">
                <a:solidFill>
                  <a:schemeClr val="accent1"/>
                </a:solidFill>
              </a:rPr>
              <a:t> voor 2</a:t>
            </a:r>
            <a:r>
              <a:rPr lang="nl-NL" baseline="30000" dirty="0">
                <a:solidFill>
                  <a:schemeClr val="accent1"/>
                </a:solidFill>
              </a:rPr>
              <a:t>e</a:t>
            </a:r>
            <a:r>
              <a:rPr lang="nl-NL" dirty="0">
                <a:solidFill>
                  <a:schemeClr val="accent1"/>
                </a:solidFill>
              </a:rPr>
              <a:t> studie na afstuderen </a:t>
            </a:r>
            <a:r>
              <a:rPr lang="nl-NL" sz="1800" dirty="0">
                <a:solidFill>
                  <a:schemeClr val="accent1"/>
                </a:solidFill>
              </a:rPr>
              <a:t>(bijv. 1 jarige master buitenland)</a:t>
            </a:r>
          </a:p>
          <a:p>
            <a:pPr eaLnBrk="1" hangingPunct="1"/>
            <a:r>
              <a:rPr lang="nl-NL" dirty="0">
                <a:solidFill>
                  <a:schemeClr val="accent1"/>
                </a:solidFill>
                <a:hlinkClick r:id="rId8"/>
              </a:rPr>
              <a:t>Erasmusbeurs</a:t>
            </a:r>
            <a:r>
              <a:rPr lang="nl-NL" dirty="0">
                <a:solidFill>
                  <a:schemeClr val="accent1"/>
                </a:solidFill>
              </a:rPr>
              <a:t> voor onderzoek binnen Europa na afstuderen</a:t>
            </a:r>
          </a:p>
          <a:p>
            <a:r>
              <a:rPr lang="nl-NL" dirty="0">
                <a:solidFill>
                  <a:schemeClr val="accent1"/>
                </a:solidFill>
                <a:hlinkClick r:id="rId9"/>
              </a:rPr>
              <a:t>www.tussenjaar.nl</a:t>
            </a:r>
            <a:r>
              <a:rPr lang="nl-NL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buNone/>
            </a:pP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5" name="Afbeelding 4" descr="gapyea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603" y="3212976"/>
            <a:ext cx="2606692" cy="13578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522000" y="688206"/>
            <a:ext cx="8100000" cy="533400"/>
          </a:xfrm>
        </p:spPr>
        <p:txBody>
          <a:bodyPr/>
          <a:lstStyle/>
          <a:p>
            <a:pPr eaLnBrk="1" hangingPunct="1"/>
            <a:r>
              <a:rPr lang="nl-NL" dirty="0"/>
              <a:t>MSc BMS </a:t>
            </a:r>
            <a:r>
              <a:rPr lang="nl-NL" sz="2800" dirty="0"/>
              <a:t>opties buitenland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531953" y="1268760"/>
            <a:ext cx="8100000" cy="4948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SzPct val="180000"/>
              <a:buFont typeface="Arial" charset="0"/>
              <a:buNone/>
              <a:defRPr/>
            </a:pPr>
            <a:endParaRPr lang="nl-NL" sz="800" b="1" dirty="0">
              <a:solidFill>
                <a:srgbClr val="1E63A8"/>
              </a:solidFill>
            </a:endParaRP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Stages: </a:t>
            </a:r>
          </a:p>
          <a:p>
            <a:pPr>
              <a:lnSpc>
                <a:spcPct val="15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Alle stages (zie 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Guide Research </a:t>
            </a:r>
            <a:r>
              <a:rPr lang="nl-NL" dirty="0" err="1">
                <a:solidFill>
                  <a:schemeClr val="accent1"/>
                </a:solidFill>
                <a:hlinkClick r:id="rId3"/>
              </a:rPr>
              <a:t>Internships</a:t>
            </a:r>
            <a:r>
              <a:rPr lang="nl-NL" dirty="0">
                <a:solidFill>
                  <a:schemeClr val="accent1"/>
                </a:solidFill>
              </a:rPr>
              <a:t>)</a:t>
            </a: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endParaRPr lang="nl-NL" sz="10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SzPct val="180000"/>
              <a:buNone/>
              <a:defRPr/>
            </a:pPr>
            <a:endParaRPr lang="nl-NL" sz="1000" dirty="0">
              <a:solidFill>
                <a:schemeClr val="accent1"/>
              </a:solidFill>
            </a:endParaRPr>
          </a:p>
          <a:p>
            <a:pPr marL="0" indent="0" eaLnBrk="1" hangingPunct="1">
              <a:lnSpc>
                <a:spcPct val="90000"/>
              </a:lnSpc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Studie (</a:t>
            </a:r>
            <a:r>
              <a:rPr lang="nl-NL" b="1" dirty="0" err="1">
                <a:solidFill>
                  <a:schemeClr val="accent1"/>
                </a:solidFill>
              </a:rPr>
              <a:t>Electives</a:t>
            </a:r>
            <a:r>
              <a:rPr lang="nl-NL" b="1" dirty="0">
                <a:solidFill>
                  <a:schemeClr val="accent1"/>
                </a:solidFill>
              </a:rPr>
              <a:t>):</a:t>
            </a: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Aantal European </a:t>
            </a:r>
            <a:r>
              <a:rPr lang="nl-NL" dirty="0" err="1">
                <a:solidFill>
                  <a:schemeClr val="accent1"/>
                </a:solidFill>
              </a:rPr>
              <a:t>Credits</a:t>
            </a:r>
            <a:r>
              <a:rPr lang="nl-NL" dirty="0">
                <a:solidFill>
                  <a:schemeClr val="accent1"/>
                </a:solidFill>
              </a:rPr>
              <a:t> (EC) afhankelijk van je profiel </a:t>
            </a: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 err="1">
                <a:solidFill>
                  <a:schemeClr val="accent1"/>
                </a:solidFill>
              </a:rPr>
              <a:t>Cursusses</a:t>
            </a:r>
            <a:r>
              <a:rPr lang="nl-NL" dirty="0">
                <a:solidFill>
                  <a:schemeClr val="accent1"/>
                </a:solidFill>
              </a:rPr>
              <a:t> moeten minimaal 2 EC zijn</a:t>
            </a: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Max 12 EC voor </a:t>
            </a:r>
            <a:r>
              <a:rPr lang="nl-NL" dirty="0" err="1">
                <a:solidFill>
                  <a:schemeClr val="accent1"/>
                </a:solidFill>
              </a:rPr>
              <a:t>electives</a:t>
            </a:r>
            <a:r>
              <a:rPr lang="nl-NL" dirty="0">
                <a:solidFill>
                  <a:schemeClr val="accent1"/>
                </a:solidFill>
              </a:rPr>
              <a:t> buiten BMS</a:t>
            </a: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Max 12 EC op BSc niveau</a:t>
            </a:r>
          </a:p>
          <a:p>
            <a:pPr>
              <a:lnSpc>
                <a:spcPct val="100000"/>
              </a:lnSpc>
              <a:buSzPct val="180000"/>
              <a:defRPr/>
            </a:pPr>
            <a:r>
              <a:rPr lang="nl-NL" dirty="0">
                <a:solidFill>
                  <a:schemeClr val="accent1"/>
                </a:solidFill>
              </a:rPr>
              <a:t>Een </a:t>
            </a:r>
            <a:r>
              <a:rPr lang="nl-NL" dirty="0" err="1">
                <a:solidFill>
                  <a:schemeClr val="accent1"/>
                </a:solidFill>
              </a:rPr>
              <a:t>elective</a:t>
            </a:r>
            <a:r>
              <a:rPr lang="nl-NL" dirty="0">
                <a:solidFill>
                  <a:schemeClr val="accent1"/>
                </a:solidFill>
              </a:rPr>
              <a:t> kan ook een extra stage zijn!</a:t>
            </a:r>
          </a:p>
          <a:p>
            <a:pPr marL="0" indent="0">
              <a:lnSpc>
                <a:spcPct val="150000"/>
              </a:lnSpc>
              <a:buSzPct val="180000"/>
              <a:buNone/>
              <a:defRPr/>
            </a:pPr>
            <a:r>
              <a:rPr lang="nl-NL" sz="1000" dirty="0">
                <a:solidFill>
                  <a:schemeClr val="accent1"/>
                </a:solidFill>
              </a:rPr>
              <a:t>   </a:t>
            </a: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r>
              <a:rPr lang="nl-NL" b="1" dirty="0">
                <a:solidFill>
                  <a:schemeClr val="accent1"/>
                </a:solidFill>
              </a:rPr>
              <a:t>Extra curriculair (studie/stage): </a:t>
            </a:r>
            <a:r>
              <a:rPr lang="nl-NL" sz="1800" dirty="0">
                <a:solidFill>
                  <a:schemeClr val="accent1"/>
                </a:solidFill>
              </a:rPr>
              <a:t>maximaal 18 EC</a:t>
            </a: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r>
              <a:rPr lang="nl-NL" sz="1800" i="1" u="sng" dirty="0">
                <a:solidFill>
                  <a:schemeClr val="accent1"/>
                </a:solidFill>
              </a:rPr>
              <a:t>Meer info: </a:t>
            </a:r>
            <a:r>
              <a:rPr lang="nl-NL" sz="1800" dirty="0">
                <a:solidFill>
                  <a:schemeClr val="accent1"/>
                </a:solidFill>
              </a:rPr>
              <a:t>“</a:t>
            </a:r>
            <a:r>
              <a:rPr lang="nl-NL" sz="1800" dirty="0">
                <a:solidFill>
                  <a:schemeClr val="accent1"/>
                </a:solidFill>
                <a:hlinkClick r:id="rId4"/>
              </a:rPr>
              <a:t>Education </a:t>
            </a:r>
            <a:r>
              <a:rPr lang="nl-NL" sz="1800" dirty="0" err="1">
                <a:solidFill>
                  <a:schemeClr val="accent1"/>
                </a:solidFill>
                <a:hlinkClick r:id="rId4"/>
              </a:rPr>
              <a:t>and</a:t>
            </a:r>
            <a:r>
              <a:rPr lang="nl-NL" sz="1800" dirty="0">
                <a:solidFill>
                  <a:schemeClr val="accent1"/>
                </a:solidFill>
                <a:hlinkClick r:id="rId4"/>
              </a:rPr>
              <a:t> Examination </a:t>
            </a:r>
            <a:r>
              <a:rPr lang="nl-NL" sz="1800" dirty="0" err="1">
                <a:solidFill>
                  <a:schemeClr val="accent1"/>
                </a:solidFill>
                <a:hlinkClick r:id="rId4"/>
              </a:rPr>
              <a:t>Regulations</a:t>
            </a:r>
            <a:r>
              <a:rPr lang="nl-NL" sz="1800" dirty="0">
                <a:solidFill>
                  <a:schemeClr val="accent1"/>
                </a:solidFill>
              </a:rPr>
              <a:t>” (artikel 15), </a:t>
            </a:r>
            <a:r>
              <a:rPr lang="nl-NL" sz="1800" dirty="0">
                <a:solidFill>
                  <a:schemeClr val="accent1"/>
                </a:solidFill>
                <a:hlinkClick r:id="rId5"/>
              </a:rPr>
              <a:t>Rules </a:t>
            </a:r>
            <a:r>
              <a:rPr lang="nl-NL" sz="1800" dirty="0" err="1">
                <a:solidFill>
                  <a:schemeClr val="accent1"/>
                </a:solidFill>
                <a:hlinkClick r:id="rId5"/>
              </a:rPr>
              <a:t>and</a:t>
            </a:r>
            <a:r>
              <a:rPr lang="nl-NL" sz="1800" dirty="0">
                <a:solidFill>
                  <a:schemeClr val="accent1"/>
                </a:solidFill>
                <a:hlinkClick r:id="rId5"/>
              </a:rPr>
              <a:t> </a:t>
            </a:r>
            <a:r>
              <a:rPr lang="nl-NL" sz="1800" dirty="0" err="1">
                <a:solidFill>
                  <a:schemeClr val="accent1"/>
                </a:solidFill>
                <a:hlinkClick r:id="rId5"/>
              </a:rPr>
              <a:t>guidelines</a:t>
            </a:r>
            <a:r>
              <a:rPr lang="nl-NL" sz="1800" dirty="0">
                <a:solidFill>
                  <a:schemeClr val="accent1"/>
                </a:solidFill>
                <a:hlinkClick r:id="rId5"/>
              </a:rPr>
              <a:t> BMW &amp; BMS</a:t>
            </a:r>
            <a:r>
              <a:rPr lang="nl-NL" sz="1800" dirty="0">
                <a:solidFill>
                  <a:schemeClr val="accent1"/>
                </a:solidFill>
              </a:rPr>
              <a:t> &amp; </a:t>
            </a:r>
            <a:r>
              <a:rPr lang="nl-NL" sz="1800" dirty="0" err="1">
                <a:solidFill>
                  <a:schemeClr val="accent1"/>
                </a:solidFill>
              </a:rPr>
              <a:t>Brightspace</a:t>
            </a:r>
            <a:r>
              <a:rPr lang="nl-NL" sz="18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SzPct val="180000"/>
              <a:buNone/>
              <a:defRPr/>
            </a:pPr>
            <a:endParaRPr lang="nl-NL" sz="1800" dirty="0">
              <a:solidFill>
                <a:schemeClr val="accent1"/>
              </a:solidFill>
            </a:endParaRPr>
          </a:p>
          <a:p>
            <a:pPr marL="0" indent="0" algn="ctr">
              <a:lnSpc>
                <a:spcPct val="150000"/>
              </a:lnSpc>
              <a:buSzPct val="180000"/>
              <a:buNone/>
              <a:defRPr/>
            </a:pPr>
            <a:r>
              <a:rPr lang="nl-NL" sz="1800" dirty="0">
                <a:solidFill>
                  <a:srgbClr val="FF0000"/>
                </a:solidFill>
              </a:rPr>
              <a:t>Goedkeuring Examen Commissie vooraf regelen, check de </a:t>
            </a:r>
            <a:r>
              <a:rPr lang="nl-NL" sz="1800" b="1" dirty="0">
                <a:solidFill>
                  <a:srgbClr val="FF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vergaderdata</a:t>
            </a:r>
            <a:endParaRPr lang="nl-NL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SzPct val="180000"/>
              <a:buFont typeface="Arial" charset="0"/>
              <a:buNone/>
              <a:defRPr/>
            </a:pP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EAE4C8-4CFD-4239-93AF-C6C71736D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224" y="3095954"/>
            <a:ext cx="2023823" cy="12183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A2DD21F-81BE-4D54-B31B-9BBC95A45D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223" y="1196705"/>
            <a:ext cx="2043729" cy="12255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inhoud 2"/>
          <p:cNvSpPr>
            <a:spLocks noGrp="1"/>
          </p:cNvSpPr>
          <p:nvPr>
            <p:ph idx="1"/>
          </p:nvPr>
        </p:nvSpPr>
        <p:spPr>
          <a:xfrm>
            <a:off x="552061" y="1459908"/>
            <a:ext cx="7777162" cy="4679950"/>
          </a:xfrm>
        </p:spPr>
        <p:txBody>
          <a:bodyPr/>
          <a:lstStyle/>
          <a:p>
            <a:pPr marL="0" indent="0">
              <a:buClr>
                <a:schemeClr val="accent3"/>
              </a:buClr>
              <a:buNone/>
            </a:pPr>
            <a:r>
              <a:rPr lang="nl-NL" b="1" dirty="0">
                <a:solidFill>
                  <a:schemeClr val="accent1"/>
                </a:solidFill>
              </a:rPr>
              <a:t>Senior coschap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12 weken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Verdeling tijdens CKO7v</a:t>
            </a: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Emmerich, Kleve, </a:t>
            </a:r>
            <a:r>
              <a:rPr lang="nl-NL" dirty="0">
                <a:solidFill>
                  <a:schemeClr val="accent1"/>
                </a:solidFill>
                <a:hlinkClick r:id="rId3"/>
              </a:rPr>
              <a:t>Aruba</a:t>
            </a:r>
            <a:r>
              <a:rPr lang="nl-NL" dirty="0">
                <a:solidFill>
                  <a:schemeClr val="accent1"/>
                </a:solidFill>
              </a:rPr>
              <a:t>, </a:t>
            </a:r>
            <a:r>
              <a:rPr lang="nl-NL" dirty="0">
                <a:solidFill>
                  <a:schemeClr val="accent1"/>
                </a:solidFill>
                <a:hlinkClick r:id="rId4"/>
              </a:rPr>
              <a:t>Curaçao</a:t>
            </a:r>
            <a:endParaRPr lang="nl-NL" dirty="0">
              <a:solidFill>
                <a:schemeClr val="accent1"/>
              </a:solidFill>
            </a:endParaRPr>
          </a:p>
          <a:p>
            <a:pPr>
              <a:buClr>
                <a:schemeClr val="accent3"/>
              </a:buClr>
            </a:pPr>
            <a:endParaRPr lang="nl-NL" dirty="0"/>
          </a:p>
          <a:p>
            <a:pPr marL="0" indent="0">
              <a:lnSpc>
                <a:spcPct val="100000"/>
              </a:lnSpc>
              <a:buNone/>
            </a:pPr>
            <a:r>
              <a:rPr lang="nl-NL" b="1" dirty="0">
                <a:solidFill>
                  <a:schemeClr val="accent1"/>
                </a:solidFill>
              </a:rPr>
              <a:t>Keuze coschap</a:t>
            </a:r>
          </a:p>
          <a:p>
            <a:r>
              <a:rPr lang="nl-NL" dirty="0">
                <a:solidFill>
                  <a:schemeClr val="accent1"/>
                </a:solidFill>
                <a:hlinkClick r:id="rId5"/>
              </a:rPr>
              <a:t>Vrij Keuzecoschap </a:t>
            </a:r>
            <a:r>
              <a:rPr lang="nl-NL" dirty="0">
                <a:solidFill>
                  <a:schemeClr val="accent1"/>
                </a:solidFill>
              </a:rPr>
              <a:t>in EU, Canada, USA, Australië, Nieuw-Zeeland </a:t>
            </a:r>
            <a:r>
              <a:rPr lang="nl-NL" sz="1800" dirty="0">
                <a:solidFill>
                  <a:schemeClr val="accent1"/>
                </a:solidFill>
              </a:rPr>
              <a:t>(4, 8 of 12 weken)</a:t>
            </a:r>
          </a:p>
          <a:p>
            <a:r>
              <a:rPr lang="nl-NL" dirty="0">
                <a:solidFill>
                  <a:schemeClr val="accent1"/>
                </a:solidFill>
                <a:hlinkClick r:id="rId6"/>
              </a:rPr>
              <a:t>HAG coschap </a:t>
            </a:r>
            <a:r>
              <a:rPr lang="nl-NL" dirty="0">
                <a:solidFill>
                  <a:schemeClr val="accent1"/>
                </a:solidFill>
              </a:rPr>
              <a:t>binnen EU via </a:t>
            </a:r>
            <a:r>
              <a:rPr lang="nl-NL" u="sng" dirty="0">
                <a:solidFill>
                  <a:schemeClr val="accent1"/>
                </a:solidFill>
                <a:hlinkClick r:id="rId7"/>
              </a:rPr>
              <a:t>NPHC</a:t>
            </a:r>
            <a:r>
              <a:rPr lang="nl-NL" u="sng" dirty="0">
                <a:solidFill>
                  <a:schemeClr val="accent1"/>
                </a:solidFill>
              </a:rPr>
              <a:t> </a:t>
            </a:r>
            <a:r>
              <a:rPr lang="nl-NL" sz="1800" dirty="0">
                <a:solidFill>
                  <a:schemeClr val="accent1"/>
                </a:solidFill>
              </a:rPr>
              <a:t>(12 weken)</a:t>
            </a:r>
          </a:p>
          <a:p>
            <a:r>
              <a:rPr lang="nl-NL" dirty="0">
                <a:solidFill>
                  <a:schemeClr val="accent1"/>
                </a:solidFill>
                <a:hlinkClick r:id="rId8"/>
              </a:rPr>
              <a:t>RHCLIC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sz="1800" dirty="0">
                <a:solidFill>
                  <a:schemeClr val="accent1"/>
                </a:solidFill>
              </a:rPr>
              <a:t>(</a:t>
            </a:r>
            <a:r>
              <a:rPr lang="nl-NL" sz="1800" dirty="0" err="1">
                <a:solidFill>
                  <a:schemeClr val="accent1"/>
                </a:solidFill>
              </a:rPr>
              <a:t>Rotation</a:t>
            </a:r>
            <a:r>
              <a:rPr lang="nl-NL" sz="1800" dirty="0">
                <a:solidFill>
                  <a:schemeClr val="accent1"/>
                </a:solidFill>
              </a:rPr>
              <a:t> </a:t>
            </a:r>
            <a:r>
              <a:rPr lang="nl-NL" sz="1800" dirty="0" err="1">
                <a:solidFill>
                  <a:schemeClr val="accent1"/>
                </a:solidFill>
              </a:rPr>
              <a:t>HealthCare</a:t>
            </a:r>
            <a:r>
              <a:rPr lang="nl-NL" sz="1800" dirty="0">
                <a:solidFill>
                  <a:schemeClr val="accent1"/>
                </a:solidFill>
              </a:rPr>
              <a:t> in Low </a:t>
            </a:r>
            <a:r>
              <a:rPr lang="nl-NL" sz="1800" dirty="0" err="1">
                <a:solidFill>
                  <a:schemeClr val="accent1"/>
                </a:solidFill>
              </a:rPr>
              <a:t>Income</a:t>
            </a:r>
            <a:r>
              <a:rPr lang="nl-NL" sz="1800" dirty="0">
                <a:solidFill>
                  <a:schemeClr val="accent1"/>
                </a:solidFill>
              </a:rPr>
              <a:t> </a:t>
            </a:r>
            <a:r>
              <a:rPr lang="nl-NL" sz="1800" dirty="0" err="1">
                <a:solidFill>
                  <a:schemeClr val="accent1"/>
                </a:solidFill>
              </a:rPr>
              <a:t>Countries</a:t>
            </a:r>
            <a:r>
              <a:rPr lang="nl-NL" sz="1800" dirty="0">
                <a:solidFill>
                  <a:schemeClr val="accent1"/>
                </a:solidFill>
              </a:rPr>
              <a:t>) </a:t>
            </a:r>
            <a:r>
              <a:rPr lang="nl-NL" dirty="0">
                <a:solidFill>
                  <a:schemeClr val="accent1"/>
                </a:solidFill>
              </a:rPr>
              <a:t>via </a:t>
            </a:r>
            <a:r>
              <a:rPr lang="nl-NL" u="sng" dirty="0" err="1">
                <a:solidFill>
                  <a:schemeClr val="accent1"/>
                </a:solidFill>
                <a:hlinkClick r:id="rId9"/>
              </a:rPr>
              <a:t>Tropico</a:t>
            </a:r>
            <a:r>
              <a:rPr lang="nl-NL" u="sng" dirty="0">
                <a:solidFill>
                  <a:schemeClr val="accent1"/>
                </a:solidFill>
              </a:rPr>
              <a:t> </a:t>
            </a:r>
            <a:r>
              <a:rPr lang="nl-NL" sz="1800" dirty="0">
                <a:solidFill>
                  <a:schemeClr val="accent1"/>
                </a:solidFill>
              </a:rPr>
              <a:t>(12 weken)</a:t>
            </a:r>
            <a:endParaRPr lang="nl-NL" sz="1800" dirty="0"/>
          </a:p>
          <a:p>
            <a:pPr>
              <a:buClr>
                <a:schemeClr val="accent3"/>
              </a:buClr>
            </a:pPr>
            <a:endParaRPr lang="nl-NL" dirty="0"/>
          </a:p>
          <a:p>
            <a:pPr>
              <a:buClr>
                <a:srgbClr val="C00000"/>
              </a:buClr>
              <a:buNone/>
            </a:pPr>
            <a:r>
              <a:rPr lang="nl-NL" b="1" dirty="0">
                <a:solidFill>
                  <a:schemeClr val="accent1"/>
                </a:solidFill>
                <a:hlinkClick r:id="rId10"/>
              </a:rPr>
              <a:t>Onderzoeksstage</a:t>
            </a:r>
            <a:endParaRPr lang="nl-NL" b="1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Minimaal 12, maximaal 24 weken</a:t>
            </a:r>
            <a:endParaRPr lang="nl-NL" sz="1600" dirty="0">
              <a:solidFill>
                <a:schemeClr val="accent1"/>
              </a:solidFill>
            </a:endParaRPr>
          </a:p>
          <a:p>
            <a:r>
              <a:rPr lang="nl-NL" dirty="0">
                <a:solidFill>
                  <a:schemeClr val="accent1"/>
                </a:solidFill>
              </a:rPr>
              <a:t>CKO9 vooraf</a:t>
            </a:r>
            <a:endParaRPr lang="nl-NL" sz="900" dirty="0">
              <a:solidFill>
                <a:schemeClr val="accent1"/>
              </a:solidFill>
            </a:endParaRPr>
          </a:p>
          <a:p>
            <a:pPr>
              <a:buClr>
                <a:schemeClr val="accent3"/>
              </a:buClr>
            </a:pPr>
            <a:r>
              <a:rPr lang="nl-NL" dirty="0">
                <a:solidFill>
                  <a:schemeClr val="accent1"/>
                </a:solidFill>
              </a:rPr>
              <a:t>Overal ter wereld</a:t>
            </a:r>
          </a:p>
          <a:p>
            <a:pPr marL="0" indent="0">
              <a:buClr>
                <a:schemeClr val="accent3"/>
              </a:buClr>
              <a:buNone/>
            </a:pP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52061" y="800498"/>
            <a:ext cx="8100000" cy="533400"/>
          </a:xfrm>
        </p:spPr>
        <p:txBody>
          <a:bodyPr/>
          <a:lstStyle/>
          <a:p>
            <a:r>
              <a:rPr lang="nl-NL" dirty="0"/>
              <a:t>MSc GNK </a:t>
            </a:r>
            <a:r>
              <a:rPr lang="nl-NL" sz="2800" dirty="0"/>
              <a:t>opties buitenland</a:t>
            </a:r>
            <a:endParaRPr lang="nl-NL" b="0" dirty="0"/>
          </a:p>
        </p:txBody>
      </p:sp>
      <p:pic>
        <p:nvPicPr>
          <p:cNvPr id="1030" name="Picture 6" descr="Afbeeldingsresultaat voor arub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64451" y="1333898"/>
            <a:ext cx="1986556" cy="14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E37EF19-D51D-42C8-A511-5E8D017CAD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64450" y="4917524"/>
            <a:ext cx="1986556" cy="1187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e_4x3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Presentatie_4x3</Template>
  <TotalTime>3744</TotalTime>
  <Words>2024</Words>
  <Application>Microsoft Office PowerPoint</Application>
  <PresentationFormat>Diavoorstelling (4:3)</PresentationFormat>
  <Paragraphs>468</Paragraphs>
  <Slides>26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Courier New</vt:lpstr>
      <vt:lpstr>Wingdings</vt:lpstr>
      <vt:lpstr>Presentatie_4x3</vt:lpstr>
      <vt:lpstr>Radboud Go Abroad week 2022  Stage of Studie in het buitenland BMW &amp; GNK &amp; THK</vt:lpstr>
      <vt:lpstr>Programma</vt:lpstr>
      <vt:lpstr>Het Radboudumc IO team </vt:lpstr>
      <vt:lpstr>Radboudumc International Office Contact Informatie</vt:lpstr>
      <vt:lpstr>BSc BMW opties buitenland</vt:lpstr>
      <vt:lpstr>BSc GNK &amp; THK opties buitenland</vt:lpstr>
      <vt:lpstr>Wachttijd GNK opties buitenland</vt:lpstr>
      <vt:lpstr>MSc BMS opties buitenland</vt:lpstr>
      <vt:lpstr>MSc GNK opties buitenland</vt:lpstr>
      <vt:lpstr>MSc THK opties buitenland</vt:lpstr>
      <vt:lpstr>Praktische voorbereiding</vt:lpstr>
      <vt:lpstr>OSIRIS Buitenland stage aanmelding</vt:lpstr>
      <vt:lpstr>OSIRIS Buitenland studie aanmelding</vt:lpstr>
      <vt:lpstr>Radboudumc EU studie contracten</vt:lpstr>
      <vt:lpstr>Radboud Universiteit EU &amp; non-EU studie contracten</vt:lpstr>
      <vt:lpstr>Visumaanvragen</vt:lpstr>
      <vt:lpstr>Verzekeringen</vt:lpstr>
      <vt:lpstr>Financiering Erasmus+ (Europees beursprogramma)</vt:lpstr>
      <vt:lpstr>Financiering Radboudumc Studentenbudget</vt:lpstr>
      <vt:lpstr>Financiering Radboud Universiteit’s Individuele Reissubsidie</vt:lpstr>
      <vt:lpstr>Financiering Radboud University Max Planck Internships</vt:lpstr>
      <vt:lpstr>Financiering SEMP beurs Zwitserland</vt:lpstr>
      <vt:lpstr>Brexit!?</vt:lpstr>
      <vt:lpstr>COVID-19 en studie/stage buitenland</vt:lpstr>
      <vt:lpstr>Ben je geïnteresseerd?</vt:lpstr>
      <vt:lpstr>Vragen?</vt:lpstr>
    </vt:vector>
  </TitlesOfParts>
  <Company>UMC St Radboud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Z207162</dc:creator>
  <dc:description>versie 1.0</dc:description>
  <cp:lastModifiedBy>Dijk, Cindy van</cp:lastModifiedBy>
  <cp:revision>733</cp:revision>
  <dcterms:created xsi:type="dcterms:W3CDTF">2013-10-02T11:53:35Z</dcterms:created>
  <dcterms:modified xsi:type="dcterms:W3CDTF">2022-10-12T14:04:07Z</dcterms:modified>
  <cp:category>Huisstijl</cp:category>
</cp:coreProperties>
</file>