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8" r:id="rId6"/>
    <p:sldId id="273" r:id="rId7"/>
    <p:sldId id="269" r:id="rId8"/>
    <p:sldId id="270" r:id="rId9"/>
    <p:sldId id="260" r:id="rId10"/>
    <p:sldId id="263" r:id="rId11"/>
    <p:sldId id="261" r:id="rId12"/>
    <p:sldId id="262" r:id="rId13"/>
    <p:sldId id="264" r:id="rId14"/>
    <p:sldId id="265" r:id="rId15"/>
    <p:sldId id="272" r:id="rId16"/>
    <p:sldId id="266" r:id="rId17"/>
    <p:sldId id="267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/>
              <a:t>&lt;datum&gt;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/>
              <a:t>&lt;Titel van de presentatie&gt;</a:t>
            </a:r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 userDrawn="1"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h-hoZBGqEA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B60EC-6399-4262-B1A5-801EA2A6DC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Voorbereiding opname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308217B-CB97-4BAB-8544-50F79E1DD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autologe stamceltransplantatie</a:t>
            </a:r>
          </a:p>
        </p:txBody>
      </p:sp>
      <p:sp>
        <p:nvSpPr>
          <p:cNvPr id="7" name="Tijdelijke aanduiding voor tekst 3">
            <a:extLst>
              <a:ext uri="{FF2B5EF4-FFF2-40B4-BE49-F238E27FC236}">
                <a16:creationId xmlns:a16="http://schemas.microsoft.com/office/drawing/2014/main" id="{F853A99A-3A27-4245-B51B-4D3DDFF29B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69370" y="3987336"/>
            <a:ext cx="7560229" cy="1082907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Casemanager Hematologie stamceltransplantatie team</a:t>
            </a:r>
          </a:p>
        </p:txBody>
      </p:sp>
    </p:spTree>
    <p:extLst>
      <p:ext uri="{BB962C8B-B14F-4D97-AF65-F5344CB8AC3E}">
        <p14:creationId xmlns:p14="http://schemas.microsoft.com/office/powerpoint/2010/main" val="1957012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AC652C-7AC7-4F14-8859-DB3EE99BF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Opname verloop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58136CD-C908-4BC8-98C6-A82E9EC21F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780" y="2385362"/>
            <a:ext cx="8808440" cy="2087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332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99AE8-DED5-4146-B537-B30D321A2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81258"/>
            <a:ext cx="8100000" cy="533400"/>
          </a:xfrm>
        </p:spPr>
        <p:txBody>
          <a:bodyPr/>
          <a:lstStyle/>
          <a:p>
            <a:r>
              <a:rPr lang="nl-NL" sz="3600" dirty="0"/>
              <a:t>BEAM schema aSCT bij NHL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1AF9859-9CAE-4CA6-B191-5DDEE41EF9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37" y="2312837"/>
            <a:ext cx="7397206" cy="3155115"/>
          </a:xfrm>
          <a:prstGeom prst="rect">
            <a:avLst/>
          </a:prstGeom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FDDF630-93F9-40D2-832B-D269898A342F}"/>
              </a:ext>
            </a:extLst>
          </p:cNvPr>
          <p:cNvSpPr txBox="1"/>
          <p:nvPr/>
        </p:nvSpPr>
        <p:spPr>
          <a:xfrm>
            <a:off x="522000" y="5876742"/>
            <a:ext cx="5846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Op dag +2 wordt door de diëtiste de intake beoordeeld en wordt zo mogelijk drinkvoeding gestart. </a:t>
            </a:r>
          </a:p>
        </p:txBody>
      </p:sp>
    </p:spTree>
    <p:extLst>
      <p:ext uri="{BB962C8B-B14F-4D97-AF65-F5344CB8AC3E}">
        <p14:creationId xmlns:p14="http://schemas.microsoft.com/office/powerpoint/2010/main" val="1035692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A9195B-AFB1-412B-BC42-F7B38AC24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000" y="930480"/>
            <a:ext cx="8100000" cy="533400"/>
          </a:xfrm>
        </p:spPr>
        <p:txBody>
          <a:bodyPr/>
          <a:lstStyle/>
          <a:p>
            <a:r>
              <a:rPr lang="nl-NL" sz="3600" dirty="0"/>
              <a:t>HDM schema aSCT bij MM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D23F4F3-5AAA-4C53-B376-11D4AC937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712" y="2418126"/>
            <a:ext cx="7842984" cy="2975994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574FAE06-F2C3-4E94-B4D1-02CF010F035B}"/>
              </a:ext>
            </a:extLst>
          </p:cNvPr>
          <p:cNvSpPr txBox="1"/>
          <p:nvPr/>
        </p:nvSpPr>
        <p:spPr>
          <a:xfrm>
            <a:off x="522000" y="5876742"/>
            <a:ext cx="5968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Op dag +2 wordt door de diëtiste de intake beoordeeld en wordt zo mogelijk drinkvoeding gestart.  </a:t>
            </a:r>
          </a:p>
        </p:txBody>
      </p:sp>
    </p:spTree>
    <p:extLst>
      <p:ext uri="{BB962C8B-B14F-4D97-AF65-F5344CB8AC3E}">
        <p14:creationId xmlns:p14="http://schemas.microsoft.com/office/powerpoint/2010/main" val="2262414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DAC41-EF0A-4BF0-92C7-2B531F18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/>
              <a:t>Bu-Cy</a:t>
            </a:r>
            <a:r>
              <a:rPr lang="nl-NL" sz="3600" dirty="0"/>
              <a:t> schema </a:t>
            </a:r>
            <a:r>
              <a:rPr lang="nl-NL" sz="3600" dirty="0" err="1"/>
              <a:t>aSCT</a:t>
            </a:r>
            <a:endParaRPr lang="nl-NL" sz="3600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F1E84ED3-A219-470F-BAB9-725606087A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F6C784FE-5109-473D-BA39-8928DF63A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0" y="1776182"/>
            <a:ext cx="7430537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9047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9957EB-B6A3-4ABF-9FCE-60228CA3D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/>
              <a:t>Cy</a:t>
            </a:r>
            <a:r>
              <a:rPr lang="nl-NL" sz="3600" dirty="0"/>
              <a:t>-ATG schema aSCT bij Sclerodermie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D1A40AB-A652-4FA3-A330-81700DE78F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434" y="2430543"/>
            <a:ext cx="7372350" cy="31623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6BE77D68-B427-4A18-B9BF-3641B78359C1}"/>
              </a:ext>
            </a:extLst>
          </p:cNvPr>
          <p:cNvSpPr txBox="1"/>
          <p:nvPr/>
        </p:nvSpPr>
        <p:spPr>
          <a:xfrm>
            <a:off x="522000" y="5876742"/>
            <a:ext cx="58464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100" dirty="0"/>
              <a:t>Op dag +2 wordt door de diëtiste de intake beoordeeld en wordt zo mogelijk drinkvoeding gestart. </a:t>
            </a:r>
          </a:p>
        </p:txBody>
      </p:sp>
    </p:spTree>
    <p:extLst>
      <p:ext uri="{BB962C8B-B14F-4D97-AF65-F5344CB8AC3E}">
        <p14:creationId xmlns:p14="http://schemas.microsoft.com/office/powerpoint/2010/main" val="359843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2DAC41-EF0A-4BF0-92C7-2B531F180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err="1"/>
              <a:t>Thiotepa</a:t>
            </a:r>
            <a:r>
              <a:rPr lang="nl-NL" sz="3600" dirty="0"/>
              <a:t>-</a:t>
            </a:r>
            <a:r>
              <a:rPr lang="nl-NL" sz="3600" dirty="0" err="1"/>
              <a:t>Busulfan</a:t>
            </a:r>
            <a:r>
              <a:rPr lang="nl-NL" sz="3600" dirty="0"/>
              <a:t>-Cyclofosfamide (</a:t>
            </a:r>
            <a:r>
              <a:rPr lang="nl-NL" sz="3600" dirty="0" err="1"/>
              <a:t>Soussain</a:t>
            </a:r>
            <a:r>
              <a:rPr lang="nl-NL" sz="3600" dirty="0"/>
              <a:t>)</a:t>
            </a:r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608108AA-240C-4B90-83C5-B858324C50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423" y="2090988"/>
            <a:ext cx="7248525" cy="2886075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C211725F-F455-46EE-9615-BF7A4C04AE5B}"/>
              </a:ext>
            </a:extLst>
          </p:cNvPr>
          <p:cNvSpPr/>
          <p:nvPr/>
        </p:nvSpPr>
        <p:spPr>
          <a:xfrm>
            <a:off x="522000" y="5853656"/>
            <a:ext cx="689810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1100" dirty="0"/>
              <a:t>Op dag +2 wordt door de diëtiste de intake beoordeeld en wordt zo mogelijk drinkvoeding gestart. </a:t>
            </a:r>
          </a:p>
        </p:txBody>
      </p:sp>
    </p:spTree>
    <p:extLst>
      <p:ext uri="{BB962C8B-B14F-4D97-AF65-F5344CB8AC3E}">
        <p14:creationId xmlns:p14="http://schemas.microsoft.com/office/powerpoint/2010/main" val="2086110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123866-D846-4866-84CB-F59FF6185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Ontslag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625BE1-1D47-4BBA-9410-9DC47725D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000" y="2608976"/>
            <a:ext cx="8100000" cy="3331024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U heeft géén leefregels waar u zich aan moet houden</a:t>
            </a:r>
          </a:p>
          <a:p>
            <a:r>
              <a:rPr lang="nl-NL" dirty="0"/>
              <a:t>Herstelperiode 3-6 maanden</a:t>
            </a:r>
          </a:p>
          <a:p>
            <a:r>
              <a:rPr lang="nl-NL" dirty="0"/>
              <a:t>Policontrole Hematoloog</a:t>
            </a:r>
          </a:p>
          <a:p>
            <a:r>
              <a:rPr lang="nl-NL" dirty="0"/>
              <a:t>Nazorggesprek verpleegkundig consulent, uitzondering overplaatsing extern ziekenhuis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55567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411903-B7F1-47F8-B23D-487C2EE88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Vaccinaties na aSCT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B1CDCB-ECDA-4701-85D1-78A79797B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Alleen voor patiënten met systemische sclerose.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0F8CC44-EB41-4257-B860-43945D79D1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699" y="2734812"/>
            <a:ext cx="8098855" cy="284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48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8DF968-9EEA-461F-BE85-3CAD4FA55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18112CC0-729D-4D9D-8383-AAC115D0BC90}"/>
              </a:ext>
            </a:extLst>
          </p:cNvPr>
          <p:cNvSpPr txBox="1"/>
          <p:nvPr/>
        </p:nvSpPr>
        <p:spPr>
          <a:xfrm>
            <a:off x="522000" y="1862356"/>
            <a:ext cx="719587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Lastmeter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Voorbereiding opname aSCT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Opname verpleegafdeling Hematologie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Ontslag en leefregels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>
                <a:solidFill>
                  <a:schemeClr val="accent1"/>
                </a:solidFill>
              </a:rPr>
              <a:t>Nazorg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37282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F55C2-63D2-43CF-B1D5-54822980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Lastmeter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35635255-3896-4213-B752-FD17CCC4F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946" y="1674389"/>
            <a:ext cx="1647825" cy="43053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9B1EB757-9AD3-41DC-BB99-D6FD3319C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000" y="1546020"/>
            <a:ext cx="4166991" cy="456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902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AAEBB-2D14-453A-A11F-BFF10DFC8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Voorbereiding opname aSCT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D0180A-EAF6-4BF8-A41B-F7D1B367187D}"/>
              </a:ext>
            </a:extLst>
          </p:cNvPr>
          <p:cNvSpPr txBox="1"/>
          <p:nvPr/>
        </p:nvSpPr>
        <p:spPr>
          <a:xfrm>
            <a:off x="696286" y="1728131"/>
            <a:ext cx="72396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chemeClr val="accent1"/>
                </a:solidFill>
              </a:rPr>
              <a:t>Voorafgaande aan de opname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Onderzoeken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Poli afspraak bij de Hematoloog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Transplantaatverslag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SCT bespreking</a:t>
            </a:r>
          </a:p>
          <a:p>
            <a:endParaRPr lang="nl-NL" dirty="0">
              <a:solidFill>
                <a:schemeClr val="accent1"/>
              </a:solidFill>
            </a:endParaRPr>
          </a:p>
          <a:p>
            <a:r>
              <a:rPr lang="nl-NL" b="1" dirty="0">
                <a:solidFill>
                  <a:schemeClr val="accent1"/>
                </a:solidFill>
              </a:rPr>
              <a:t>De dag voor opname </a:t>
            </a:r>
            <a:r>
              <a:rPr lang="nl-NL" dirty="0">
                <a:solidFill>
                  <a:schemeClr val="accent1"/>
                </a:solidFill>
              </a:rPr>
              <a:t>wordt u gebeld dat de opname definitief doorgaat </a:t>
            </a:r>
          </a:p>
          <a:p>
            <a:endParaRPr lang="nl-NL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8926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AAEBB-2D14-453A-A11F-BFF10DFC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2" y="587229"/>
            <a:ext cx="8068327" cy="747619"/>
          </a:xfrm>
        </p:spPr>
        <p:txBody>
          <a:bodyPr/>
          <a:lstStyle/>
          <a:p>
            <a:r>
              <a:rPr lang="nl-NL" dirty="0"/>
              <a:t>Handig om te weten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D0180A-EAF6-4BF8-A41B-F7D1B367187D}"/>
              </a:ext>
            </a:extLst>
          </p:cNvPr>
          <p:cNvSpPr txBox="1"/>
          <p:nvPr/>
        </p:nvSpPr>
        <p:spPr>
          <a:xfrm>
            <a:off x="553672" y="1334848"/>
            <a:ext cx="723969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Op de afdeling wordt gebruik gemaakt van sluizen en een overdruksysteem. Wacht met het openen van de sluisdeur naar uw kamer totdat de sluisdeur achter u zich heeft gesloten.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Er is een gratis Wifi verbinding, u kunt uw eigen laptop, tablet en smartphone meenemen.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U kunt uw hoofdkussen van thuis meenemen. Zorg ervoor dat deze uitwasbaar is.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U mag kranten en tijdschriften meenemen.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Het is niet toegestaan om bloemen en planten mee te nemen. De kans op een infectie wordt door bacteriën in potgrond en bloemwater vergroot. Kunststof- en zijden bloemen zijn wel toegestaan op de afdeling.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Geen fruit en/of groenten van thuis</a:t>
            </a: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5484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188FC-397C-4BE3-8635-0CE7AA1CC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691" y="954010"/>
            <a:ext cx="8100000" cy="533400"/>
          </a:xfrm>
        </p:spPr>
        <p:txBody>
          <a:bodyPr/>
          <a:lstStyle/>
          <a:p>
            <a:r>
              <a:rPr lang="nl-NL" dirty="0"/>
              <a:t>Handig om te weten 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326592BB-85CC-474C-B700-AA84B821ACB7}"/>
              </a:ext>
            </a:extLst>
          </p:cNvPr>
          <p:cNvSpPr txBox="1"/>
          <p:nvPr/>
        </p:nvSpPr>
        <p:spPr>
          <a:xfrm>
            <a:off x="483308" y="1704062"/>
            <a:ext cx="817738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Het is prettig om ruim zittende comfortabele kleding te dragen. Draagt u overdag dezelfde kleding als ’s nachts, trek dan dagelijks schone kleding aan.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Neemt u een extra paar badslippers mee waarmee u kunt douchen.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De vloer is niet schoon, pak dus zelf niets van de grond </a:t>
            </a:r>
            <a:r>
              <a:rPr lang="nl-NL" dirty="0">
                <a:solidFill>
                  <a:schemeClr val="accent1"/>
                </a:solidFill>
                <a:sym typeface="Wingdings" panose="05000000000000000000" pitchFamily="2" charset="2"/>
              </a:rPr>
              <a:t></a:t>
            </a:r>
            <a:r>
              <a:rPr lang="nl-NL" dirty="0">
                <a:solidFill>
                  <a:schemeClr val="accent1"/>
                </a:solidFill>
              </a:rPr>
              <a:t> hiervoor mag u de verpleegkundige bellen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23907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AAEBB-2D14-453A-A11F-BFF10DFC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2" y="587229"/>
            <a:ext cx="8068327" cy="747619"/>
          </a:xfrm>
        </p:spPr>
        <p:txBody>
          <a:bodyPr/>
          <a:lstStyle/>
          <a:p>
            <a:r>
              <a:rPr lang="nl-NL" dirty="0"/>
              <a:t>Algemene hygiëne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D0180A-EAF6-4BF8-A41B-F7D1B367187D}"/>
              </a:ext>
            </a:extLst>
          </p:cNvPr>
          <p:cNvSpPr txBox="1"/>
          <p:nvPr/>
        </p:nvSpPr>
        <p:spPr>
          <a:xfrm>
            <a:off x="721453" y="1199625"/>
            <a:ext cx="723969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U mag geen make-up, nagellak, sieraden, piercings en contactlenzen dragen.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Was en desinfecteer uw handen voor iedere maaltijd en na elk toiletbezoek. 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Gebruik huidvriendelijke (PH-neutrale, ongeparfumeerde) verzorgingsproducten om huidirritatie te voorkomen. Bijvoorbeeld </a:t>
            </a:r>
            <a:r>
              <a:rPr lang="nl-NL" dirty="0" err="1">
                <a:solidFill>
                  <a:schemeClr val="accent1"/>
                </a:solidFill>
              </a:rPr>
              <a:t>Sebamed</a:t>
            </a:r>
            <a:r>
              <a:rPr lang="nl-NL" dirty="0">
                <a:solidFill>
                  <a:schemeClr val="accent1"/>
                </a:solidFill>
              </a:rPr>
              <a:t>, PH-neutrale zeep van het merk Kruidvat, Lactacyd of Neutral.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Ons advies is om dagelijks te douchen.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Neem een nieuwe tandenborstel mee bij opname. Poets minimaal 2 keer per dag uw tanden. Gebruik een zachte borstel of opzetborstel.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Bij schade aan slijmvliezen: de tandpasta: </a:t>
            </a:r>
            <a:r>
              <a:rPr lang="nl-NL" dirty="0" err="1">
                <a:solidFill>
                  <a:schemeClr val="accent1"/>
                </a:solidFill>
              </a:rPr>
              <a:t>Zendium</a:t>
            </a:r>
            <a:r>
              <a:rPr lang="nl-NL" dirty="0">
                <a:solidFill>
                  <a:schemeClr val="accent1"/>
                </a:solidFill>
              </a:rPr>
              <a:t> junior of Elmex junior.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Voor mannelijke patiënten: gebruik geen scheermesjes, maar scheer elektrisch. Dit geeft de minste kans op wondjes.</a:t>
            </a:r>
            <a:endParaRPr lang="nl-NL" sz="1600" dirty="0">
              <a:solidFill>
                <a:schemeClr val="accent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769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AAEBB-2D14-453A-A11F-BFF10DFC8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2" y="587229"/>
            <a:ext cx="8068327" cy="747619"/>
          </a:xfrm>
        </p:spPr>
        <p:txBody>
          <a:bodyPr/>
          <a:lstStyle/>
          <a:p>
            <a:r>
              <a:rPr lang="nl-NL" dirty="0"/>
              <a:t>Bezoek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5CD0180A-EAF6-4BF8-A41B-F7D1B367187D}"/>
              </a:ext>
            </a:extLst>
          </p:cNvPr>
          <p:cNvSpPr txBox="1"/>
          <p:nvPr/>
        </p:nvSpPr>
        <p:spPr>
          <a:xfrm>
            <a:off x="721453" y="1199625"/>
            <a:ext cx="7239699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endParaRPr lang="nl-NL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2 bezoekers.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De bezoektijden zijn van 08:00 tot 21:00 uur.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Ringen, armbanden en horloges zijn niet toegestaan. 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Voor het betreden van de patiëntenkamer moeten bezoekers in de sluis de handen wassen met zeep. Hierna de handen afdrogen en desinfecteren met alcohol.</a:t>
            </a:r>
            <a:endParaRPr lang="nl-NL" sz="1600" dirty="0">
              <a:solidFill>
                <a:schemeClr val="accent1"/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dirty="0">
                <a:solidFill>
                  <a:schemeClr val="accent1"/>
                </a:solidFill>
              </a:rPr>
              <a:t>Bezoekers kunnen hun jassen ophangen aan de kapstok in de sluis. Tassen mogen wel mee naar de patiëntenkamer maar niet op het bed van de patiënt gelegd worden.</a:t>
            </a:r>
            <a:endParaRPr lang="nl-NL" sz="1600" dirty="0">
              <a:solidFill>
                <a:schemeClr val="accent1"/>
              </a:solidFill>
            </a:endParaRPr>
          </a:p>
          <a:p>
            <a:r>
              <a:rPr lang="nl-NL" dirty="0"/>
              <a:t> </a:t>
            </a:r>
            <a:endParaRPr lang="nl-NL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11370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8EEBC-979C-491D-9F97-71B10DF78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/>
              <a:t>Opname verpleegafdeling Hematologie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FB6F156-A213-43C9-89CB-88D03B5925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002" y="1717289"/>
            <a:ext cx="8319996" cy="4136367"/>
          </a:xfrm>
        </p:spPr>
        <p:txBody>
          <a:bodyPr/>
          <a:lstStyle/>
          <a:p>
            <a:r>
              <a:rPr lang="nl-NL" dirty="0">
                <a:solidFill>
                  <a:schemeClr val="accent1"/>
                </a:solidFill>
              </a:rPr>
              <a:t>Opname dag</a:t>
            </a:r>
          </a:p>
          <a:p>
            <a:pPr lvl="2"/>
            <a:r>
              <a:rPr lang="nl-NL" dirty="0">
                <a:solidFill>
                  <a:schemeClr val="accent1"/>
                </a:solidFill>
              </a:rPr>
              <a:t>Eenpersoonskamer</a:t>
            </a:r>
          </a:p>
          <a:p>
            <a:pPr lvl="2"/>
            <a:r>
              <a:rPr lang="nl-NL" dirty="0">
                <a:solidFill>
                  <a:schemeClr val="accent1"/>
                </a:solidFill>
              </a:rPr>
              <a:t>Verpleegkundige: anamnese, bloedprikken, wegen, controles, opnamekweken</a:t>
            </a:r>
          </a:p>
          <a:p>
            <a:pPr lvl="2"/>
            <a:r>
              <a:rPr lang="nl-NL" dirty="0">
                <a:solidFill>
                  <a:schemeClr val="accent1"/>
                </a:solidFill>
              </a:rPr>
              <a:t>Apothekersassistente: neemt de medicatielijst door </a:t>
            </a:r>
          </a:p>
          <a:p>
            <a:pPr lvl="2"/>
            <a:r>
              <a:rPr lang="nl-NL" dirty="0">
                <a:solidFill>
                  <a:schemeClr val="accent1"/>
                </a:solidFill>
              </a:rPr>
              <a:t>Arts-assistent: anamnese, lichamelijk onderzoek</a:t>
            </a:r>
          </a:p>
          <a:p>
            <a:pPr lvl="2"/>
            <a:r>
              <a:rPr lang="nl-NL" dirty="0">
                <a:solidFill>
                  <a:schemeClr val="accent1"/>
                </a:solidFill>
              </a:rPr>
              <a:t>Physician assistent: inbrengen centraal veneuze </a:t>
            </a:r>
            <a:r>
              <a:rPr lang="nl-NL" dirty="0" err="1">
                <a:solidFill>
                  <a:schemeClr val="accent1"/>
                </a:solidFill>
              </a:rPr>
              <a:t>catheter</a:t>
            </a:r>
            <a:r>
              <a:rPr lang="nl-NL" dirty="0">
                <a:solidFill>
                  <a:schemeClr val="accent1"/>
                </a:solidFill>
              </a:rPr>
              <a:t> (CVC), controle ligging CVC middels röntgen foto </a:t>
            </a:r>
          </a:p>
          <a:p>
            <a:pPr lvl="2"/>
            <a:r>
              <a:rPr lang="nl-NL" dirty="0">
                <a:solidFill>
                  <a:schemeClr val="accent1"/>
                </a:solidFill>
                <a:hlinkClick r:id="rId2"/>
              </a:rPr>
              <a:t>Film inbrengen CVC</a:t>
            </a:r>
            <a:endParaRPr lang="nl-NL" dirty="0">
              <a:solidFill>
                <a:schemeClr val="accent1"/>
              </a:solidFill>
            </a:endParaRPr>
          </a:p>
          <a:p>
            <a:pPr marL="646113" lvl="2" indent="0">
              <a:buNone/>
            </a:pPr>
            <a:endParaRPr lang="nl-NL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24793"/>
      </p:ext>
    </p:extLst>
  </p:cSld>
  <p:clrMapOvr>
    <a:masterClrMapping/>
  </p:clrMapOvr>
</p:sld>
</file>

<file path=ppt/theme/theme1.xml><?xml version="1.0" encoding="utf-8"?>
<a:theme xmlns:a="http://schemas.openxmlformats.org/drawingml/2006/main" name="Radboudumc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475</TotalTime>
  <Words>611</Words>
  <Application>Microsoft Office PowerPoint</Application>
  <PresentationFormat>Diavoorstelling (4:3)</PresentationFormat>
  <Paragraphs>78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Radboudumc</vt:lpstr>
      <vt:lpstr>Voorbereiding opname </vt:lpstr>
      <vt:lpstr>Inhoud</vt:lpstr>
      <vt:lpstr>Lastmeter</vt:lpstr>
      <vt:lpstr>Voorbereiding opname aSCT</vt:lpstr>
      <vt:lpstr>Handig om te weten </vt:lpstr>
      <vt:lpstr>Handig om te weten </vt:lpstr>
      <vt:lpstr>Algemene hygiëne</vt:lpstr>
      <vt:lpstr>Bezoek</vt:lpstr>
      <vt:lpstr>Opname verpleegafdeling Hematologie</vt:lpstr>
      <vt:lpstr>Opname verloop</vt:lpstr>
      <vt:lpstr>BEAM schema aSCT bij NHL</vt:lpstr>
      <vt:lpstr>HDM schema aSCT bij MM</vt:lpstr>
      <vt:lpstr>Bu-Cy schema aSCT</vt:lpstr>
      <vt:lpstr>Cy-ATG schema aSCT bij Sclerodermie</vt:lpstr>
      <vt:lpstr>Thiotepa-Busulfan-Cyclofosfamide (Soussain)</vt:lpstr>
      <vt:lpstr>Ontslag</vt:lpstr>
      <vt:lpstr>Vaccinaties na aSCT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Voorbereiding opname</dc:title>
  <dc:creator>Mens-vanEkeren, Sarah</dc:creator>
  <cp:lastModifiedBy>Mens-vanEkeren, Sarah</cp:lastModifiedBy>
  <cp:revision>69</cp:revision>
  <dcterms:created xsi:type="dcterms:W3CDTF">2019-09-25T09:52:34Z</dcterms:created>
  <dcterms:modified xsi:type="dcterms:W3CDTF">2023-02-03T08:06:46Z</dcterms:modified>
</cp:coreProperties>
</file>