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57" r:id="rId5"/>
    <p:sldId id="263" r:id="rId6"/>
    <p:sldId id="261" r:id="rId7"/>
    <p:sldId id="267" r:id="rId8"/>
    <p:sldId id="269" r:id="rId9"/>
    <p:sldId id="259" r:id="rId10"/>
    <p:sldId id="268"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7" autoAdjust="0"/>
    <p:restoredTop sz="77921" autoAdjust="0"/>
  </p:normalViewPr>
  <p:slideViewPr>
    <p:cSldViewPr>
      <p:cViewPr varScale="1">
        <p:scale>
          <a:sx n="70" d="100"/>
          <a:sy n="70" d="100"/>
        </p:scale>
        <p:origin x="1890" y="6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5552F-A45D-4CC4-8F09-042771AD2256}" type="datetimeFigureOut">
              <a:rPr lang="nl-NL" smtClean="0"/>
              <a:pPr/>
              <a:t>23-11-2021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A8577-4708-4B83-8854-44790088F9E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B73A8577-4708-4B83-8854-44790088F9ED}" type="slidenum">
              <a:rPr lang="nl-NL" smtClean="0"/>
              <a:pPr/>
              <a:t>1</a:t>
            </a:fld>
            <a:endParaRPr lang="nl-NL"/>
          </a:p>
        </p:txBody>
      </p:sp>
    </p:spTree>
    <p:extLst>
      <p:ext uri="{BB962C8B-B14F-4D97-AF65-F5344CB8AC3E}">
        <p14:creationId xmlns:p14="http://schemas.microsoft.com/office/powerpoint/2010/main" val="427114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3A8577-4708-4B83-8854-44790088F9ED}" type="slidenum">
              <a:rPr lang="nl-NL" smtClean="0"/>
              <a:pPr/>
              <a:t>2</a:t>
            </a:fld>
            <a:endParaRPr lang="nl-NL"/>
          </a:p>
        </p:txBody>
      </p:sp>
    </p:spTree>
    <p:extLst>
      <p:ext uri="{BB962C8B-B14F-4D97-AF65-F5344CB8AC3E}">
        <p14:creationId xmlns:p14="http://schemas.microsoft.com/office/powerpoint/2010/main" val="4180452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3A8577-4708-4B83-8854-44790088F9ED}" type="slidenum">
              <a:rPr lang="nl-NL" smtClean="0"/>
              <a:pPr/>
              <a:t>4</a:t>
            </a:fld>
            <a:endParaRPr lang="nl-NL"/>
          </a:p>
        </p:txBody>
      </p:sp>
    </p:spTree>
    <p:extLst>
      <p:ext uri="{BB962C8B-B14F-4D97-AF65-F5344CB8AC3E}">
        <p14:creationId xmlns:p14="http://schemas.microsoft.com/office/powerpoint/2010/main" val="2411488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3A8577-4708-4B83-8854-44790088F9ED}" type="slidenum">
              <a:rPr lang="nl-NL" smtClean="0"/>
              <a:pPr/>
              <a:t>6</a:t>
            </a:fld>
            <a:endParaRPr lang="nl-NL"/>
          </a:p>
        </p:txBody>
      </p:sp>
    </p:spTree>
    <p:extLst>
      <p:ext uri="{BB962C8B-B14F-4D97-AF65-F5344CB8AC3E}">
        <p14:creationId xmlns:p14="http://schemas.microsoft.com/office/powerpoint/2010/main" val="1618740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3A8577-4708-4B83-8854-44790088F9ED}" type="slidenum">
              <a:rPr lang="nl-NL" smtClean="0"/>
              <a:pPr/>
              <a:t>8</a:t>
            </a:fld>
            <a:endParaRPr lang="nl-NL"/>
          </a:p>
        </p:txBody>
      </p:sp>
    </p:spTree>
    <p:extLst>
      <p:ext uri="{BB962C8B-B14F-4D97-AF65-F5344CB8AC3E}">
        <p14:creationId xmlns:p14="http://schemas.microsoft.com/office/powerpoint/2010/main" val="1882549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B73A8577-4708-4B83-8854-44790088F9ED}"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de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r>
              <a:rPr lang="nl-NL"/>
              <a:t>&lt;datum&gt;</a:t>
            </a:r>
          </a:p>
        </p:txBody>
      </p:sp>
      <p:sp>
        <p:nvSpPr>
          <p:cNvPr id="5" name="Tijdelijke aanduiding voor voettekst 4"/>
          <p:cNvSpPr>
            <a:spLocks noGrp="1"/>
          </p:cNvSpPr>
          <p:nvPr>
            <p:ph type="ftr" sz="quarter" idx="11"/>
          </p:nvPr>
        </p:nvSpPr>
        <p:spPr/>
        <p:txBody>
          <a:bodyPr/>
          <a:lstStyle/>
          <a:p>
            <a:r>
              <a:rPr lang="nl-NL"/>
              <a:t>&lt;Titel van de presentatie&gt;</a:t>
            </a:r>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a:t>Klik om de stijl te bewerken</a:t>
            </a:r>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nternationalofficestudents@radboudumc.n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rufmwinternationaloffice.youcanbook.m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radboudumc.nl/onderwijs/international-office/uitgaande-studenten/meer/voor-studenten-tandheelkund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ru.nl/io" TargetMode="External"/><Relationship Id="rId2" Type="http://schemas.openxmlformats.org/officeDocument/2006/relationships/hyperlink" Target="https://www.radboudumc.nl/onderwijs/international-office/uitgaande-studenten/meer/voor-studenten-tandheelkunde" TargetMode="External"/><Relationship Id="rId1" Type="http://schemas.openxmlformats.org/officeDocument/2006/relationships/slideLayout" Target="../slideLayouts/slideLayout7.xml"/><Relationship Id="rId5" Type="http://schemas.openxmlformats.org/officeDocument/2006/relationships/hyperlink" Target="mailto:internationalofficestudents@radboudumc.nl" TargetMode="External"/><Relationship Id="rId4" Type="http://schemas.openxmlformats.org/officeDocument/2006/relationships/hyperlink" Target="http://www.umcn.nl/onderwijs/studenten/internationaloffice/pages/default.asp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ru.nl/io/student/studie-stage-buitenland/coronavirus-uitwisseling/" TargetMode="External"/><Relationship Id="rId3" Type="http://schemas.openxmlformats.org/officeDocument/2006/relationships/hyperlink" Target="https://www.radboudumc.nl/getmedia/cd3a74b2-c018-43b1-9a44-2b81924298ee/Radboud-Go-Abroad-NL-7-oktober-2019.pdf.aspx" TargetMode="External"/><Relationship Id="rId7" Type="http://schemas.openxmlformats.org/officeDocument/2006/relationships/hyperlink" Target="https://www.ru.nl/io/student/studie-stage-buitenland/beurzen/"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ru.nl/io/student/studie-stage-buitenland/" TargetMode="External"/><Relationship Id="rId5" Type="http://schemas.openxmlformats.org/officeDocument/2006/relationships/hyperlink" Target="https://www.radboudumc.nl/onderwijs/international-office/uitgaande-studenten/meer/voor-studenten-tandheelkunde" TargetMode="External"/><Relationship Id="rId4" Type="http://schemas.openxmlformats.org/officeDocument/2006/relationships/hyperlink" Target="https://player.vimeo.com/external/644003294.hd.mp4?s=f0e077b554912c59254595ba1666cb2207619ffc&amp;profile_id=175" TargetMode="External"/><Relationship Id="rId9" Type="http://schemas.openxmlformats.org/officeDocument/2006/relationships/hyperlink" Target="https://www.wilweg.nl/checklis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internationalofficestudents@radboudumc.n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Op buitenland stage? </a:t>
            </a:r>
          </a:p>
        </p:txBody>
      </p:sp>
      <p:sp>
        <p:nvSpPr>
          <p:cNvPr id="3" name="Ondertitel 2"/>
          <p:cNvSpPr>
            <a:spLocks noGrp="1"/>
          </p:cNvSpPr>
          <p:nvPr>
            <p:ph type="subTitle" idx="1"/>
          </p:nvPr>
        </p:nvSpPr>
        <p:spPr/>
        <p:txBody>
          <a:bodyPr/>
          <a:lstStyle/>
          <a:p>
            <a:r>
              <a:rPr lang="nl-NL" sz="3200" dirty="0"/>
              <a:t>een goede voorbereiding is het halve werk!</a:t>
            </a:r>
          </a:p>
        </p:txBody>
      </p:sp>
      <p:sp>
        <p:nvSpPr>
          <p:cNvPr id="4" name="Tijdelijke aanduiding voor tekst 3"/>
          <p:cNvSpPr>
            <a:spLocks noGrp="1"/>
          </p:cNvSpPr>
          <p:nvPr>
            <p:ph type="body" sz="quarter" idx="10"/>
          </p:nvPr>
        </p:nvSpPr>
        <p:spPr/>
        <p:txBody>
          <a:bodyPr/>
          <a:lstStyle/>
          <a:p>
            <a:r>
              <a:rPr lang="nl-NL" dirty="0"/>
              <a:t>Studenten exchange programma 2021-2022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548680"/>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Tot slot</a:t>
            </a:r>
          </a:p>
        </p:txBody>
      </p:sp>
      <p:sp>
        <p:nvSpPr>
          <p:cNvPr id="5" name="Rectangle 4"/>
          <p:cNvSpPr txBox="1">
            <a:spLocks noChangeArrowheads="1"/>
          </p:cNvSpPr>
          <p:nvPr/>
        </p:nvSpPr>
        <p:spPr>
          <a:xfrm>
            <a:off x="467544" y="1412776"/>
            <a:ext cx="8208912" cy="4689599"/>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defRPr/>
            </a:pPr>
            <a:r>
              <a:rPr lang="nl-NL" dirty="0"/>
              <a:t>De rol van het Radboudumc International Office (IO) is om het regelen van klinische stages en onderzoeksstages te ondersteunen en waar mogelijk te faciliteren. Het Radboudumc IO kan geen garantie geven over het doorgaan van een klinische stage of over de invulling daarvan, noch is het Radboudumc IO verantwoordelijk hiervoor. </a:t>
            </a:r>
          </a:p>
          <a:p>
            <a:pPr>
              <a:lnSpc>
                <a:spcPct val="120000"/>
              </a:lnSpc>
              <a:defRPr/>
            </a:pPr>
            <a:r>
              <a:rPr lang="nl-NL" dirty="0"/>
              <a:t>Lees eerst de diverse websites goed door voordat je met vragen komt. Vragen waarvan het antwoord op de websites staan, worden niet door ons beantwoord.</a:t>
            </a:r>
          </a:p>
          <a:p>
            <a:pPr>
              <a:lnSpc>
                <a:spcPct val="120000"/>
              </a:lnSpc>
              <a:defRPr/>
            </a:pPr>
            <a:r>
              <a:rPr lang="nl-NL" dirty="0"/>
              <a:t>Realiseer je dat het een “Doe het </a:t>
            </a:r>
            <a:r>
              <a:rPr lang="nl-NL" dirty="0" err="1"/>
              <a:t>zelf-project</a:t>
            </a:r>
            <a:r>
              <a:rPr lang="nl-NL" dirty="0"/>
              <a:t>” is en geef je alleen op als je zeker weet dat je een buitenlandstage goed in kunt plannen.</a:t>
            </a:r>
          </a:p>
          <a:p>
            <a:pPr>
              <a:lnSpc>
                <a:spcPct val="120000"/>
              </a:lnSpc>
              <a:defRPr/>
            </a:pPr>
            <a:r>
              <a:rPr lang="nl-NL" dirty="0"/>
              <a:t>Meestal moet er geloot worden; afmelden na </a:t>
            </a:r>
            <a:r>
              <a:rPr lang="nl-NL" dirty="0" err="1"/>
              <a:t>inloting</a:t>
            </a:r>
            <a:r>
              <a:rPr lang="nl-NL" dirty="0"/>
              <a:t> is niet fair tegenover de studenten die uitgeloot zijn!</a:t>
            </a:r>
          </a:p>
          <a:p>
            <a:pPr>
              <a:lnSpc>
                <a:spcPct val="120000"/>
              </a:lnSpc>
              <a:defRPr/>
            </a:pPr>
            <a:r>
              <a:rPr lang="nl-NL" dirty="0"/>
              <a:t>Toch nog vragen? </a:t>
            </a:r>
            <a:r>
              <a:rPr lang="nl-NL" dirty="0">
                <a:hlinkClick r:id="rId3"/>
              </a:rPr>
              <a:t>internationalofficestudents@radboudumc.nl</a:t>
            </a:r>
            <a:r>
              <a:rPr lang="nl-NL" dirty="0"/>
              <a:t>   </a:t>
            </a:r>
          </a:p>
          <a:p>
            <a:pPr>
              <a:lnSpc>
                <a:spcPct val="120000"/>
              </a:lnSpc>
              <a:defRPr/>
            </a:pPr>
            <a:endParaRPr lang="nl-NL" sz="2400" dirty="0"/>
          </a:p>
          <a:p>
            <a:pPr>
              <a:lnSpc>
                <a:spcPct val="120000"/>
              </a:lnSpc>
              <a:defRPr/>
            </a:pPr>
            <a:endParaRPr lang="nl-NL" sz="2400" dirty="0"/>
          </a:p>
          <a:p>
            <a:pPr>
              <a:lnSpc>
                <a:spcPct val="120000"/>
              </a:lnSpc>
              <a:defRPr/>
            </a:pPr>
            <a:endParaRPr lang="nl-NL" sz="2400" dirty="0"/>
          </a:p>
          <a:p>
            <a:pPr>
              <a:lnSpc>
                <a:spcPct val="120000"/>
              </a:lnSpc>
              <a:defRPr/>
            </a:pPr>
            <a:endParaRPr lang="nl-NL" sz="2400" dirty="0"/>
          </a:p>
          <a:p>
            <a:pPr lvl="1">
              <a:lnSpc>
                <a:spcPct val="120000"/>
              </a:lnSpc>
            </a:pPr>
            <a:endParaRPr lang="nl-NL" dirty="0">
              <a:solidFill>
                <a:srgbClr val="7030A0"/>
              </a:solidFill>
              <a:cs typeface="Arial" charset="0"/>
            </a:endParaRPr>
          </a:p>
          <a:p>
            <a:pPr>
              <a:lnSpc>
                <a:spcPct val="120000"/>
              </a:lnSpc>
            </a:pPr>
            <a:endParaRPr lang="nl-NL" dirty="0">
              <a:cs typeface="Arial" charset="0"/>
            </a:endParaRPr>
          </a:p>
          <a:p>
            <a:pPr marL="0" indent="0">
              <a:lnSpc>
                <a:spcPct val="120000"/>
              </a:lnSpc>
              <a:buNone/>
            </a:pPr>
            <a:endParaRPr lang="nl-NL" sz="1900" dirty="0">
              <a:solidFill>
                <a:srgbClr val="7030A0"/>
              </a:solidFill>
              <a:cs typeface="Arial" charset="0"/>
            </a:endParaRPr>
          </a:p>
        </p:txBody>
      </p:sp>
    </p:spTree>
    <p:extLst>
      <p:ext uri="{BB962C8B-B14F-4D97-AF65-F5344CB8AC3E}">
        <p14:creationId xmlns:p14="http://schemas.microsoft.com/office/powerpoint/2010/main" val="245318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404664"/>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Belangrijke personen voor de stage</a:t>
            </a:r>
          </a:p>
        </p:txBody>
      </p:sp>
      <p:sp>
        <p:nvSpPr>
          <p:cNvPr id="5" name="Rectangle 4"/>
          <p:cNvSpPr txBox="1">
            <a:spLocks noChangeArrowheads="1"/>
          </p:cNvSpPr>
          <p:nvPr/>
        </p:nvSpPr>
        <p:spPr>
          <a:xfrm>
            <a:off x="446856" y="1544489"/>
            <a:ext cx="8892480" cy="4473575"/>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40000"/>
              </a:lnSpc>
            </a:pPr>
            <a:r>
              <a:rPr lang="nl-NL" sz="2400" dirty="0">
                <a:cs typeface="Arial" charset="0"/>
              </a:rPr>
              <a:t>Exchange tandheelkunde</a:t>
            </a:r>
          </a:p>
          <a:p>
            <a:pPr lvl="1">
              <a:lnSpc>
                <a:spcPct val="140000"/>
              </a:lnSpc>
            </a:pPr>
            <a:r>
              <a:rPr lang="nl-NL" dirty="0">
                <a:solidFill>
                  <a:schemeClr val="accent3">
                    <a:lumMod val="75000"/>
                  </a:schemeClr>
                </a:solidFill>
                <a:cs typeface="Arial" charset="0"/>
              </a:rPr>
              <a:t>mevrouw Bianca </a:t>
            </a:r>
            <a:r>
              <a:rPr lang="nl-NL" dirty="0" err="1">
                <a:solidFill>
                  <a:schemeClr val="accent3">
                    <a:lumMod val="75000"/>
                  </a:schemeClr>
                </a:solidFill>
                <a:cs typeface="Arial" charset="0"/>
              </a:rPr>
              <a:t>Huijnen</a:t>
            </a:r>
            <a:r>
              <a:rPr lang="nl-NL" dirty="0">
                <a:solidFill>
                  <a:schemeClr val="accent3">
                    <a:lumMod val="75000"/>
                  </a:schemeClr>
                </a:solidFill>
                <a:cs typeface="Arial" charset="0"/>
              </a:rPr>
              <a:t>, assistent-coördinator</a:t>
            </a:r>
          </a:p>
          <a:p>
            <a:pPr lvl="1">
              <a:lnSpc>
                <a:spcPct val="140000"/>
              </a:lnSpc>
            </a:pPr>
            <a:r>
              <a:rPr lang="nl-NL" dirty="0">
                <a:solidFill>
                  <a:schemeClr val="accent3">
                    <a:lumMod val="75000"/>
                  </a:schemeClr>
                </a:solidFill>
                <a:cs typeface="Arial" charset="0"/>
              </a:rPr>
              <a:t>Prof. dr. Nico Creugers, coördinator</a:t>
            </a:r>
          </a:p>
          <a:p>
            <a:pPr>
              <a:lnSpc>
                <a:spcPct val="140000"/>
              </a:lnSpc>
            </a:pPr>
            <a:r>
              <a:rPr lang="nl-NL" sz="2400" dirty="0">
                <a:cs typeface="Arial" charset="0"/>
              </a:rPr>
              <a:t>International office </a:t>
            </a:r>
            <a:r>
              <a:rPr lang="nl-NL" sz="2400" dirty="0" err="1">
                <a:cs typeface="Arial" charset="0"/>
              </a:rPr>
              <a:t>Radboudumc</a:t>
            </a:r>
            <a:endParaRPr lang="nl-NL" sz="2400" dirty="0">
              <a:cs typeface="Arial" charset="0"/>
            </a:endParaRPr>
          </a:p>
          <a:p>
            <a:pPr lvl="1">
              <a:lnSpc>
                <a:spcPct val="140000"/>
              </a:lnSpc>
            </a:pPr>
            <a:r>
              <a:rPr lang="nl-NL" dirty="0">
                <a:solidFill>
                  <a:schemeClr val="accent3">
                    <a:lumMod val="75000"/>
                  </a:schemeClr>
                </a:solidFill>
                <a:cs typeface="Arial" charset="0"/>
              </a:rPr>
              <a:t>Guusje Jongen, Cindy van Dijk &amp; Carly Pepers</a:t>
            </a:r>
          </a:p>
          <a:p>
            <a:pPr lvl="1">
              <a:lnSpc>
                <a:spcPct val="140000"/>
              </a:lnSpc>
            </a:pPr>
            <a:r>
              <a:rPr lang="nl-NL" dirty="0">
                <a:solidFill>
                  <a:schemeClr val="accent3">
                    <a:lumMod val="75000"/>
                  </a:schemeClr>
                </a:solidFill>
                <a:cs typeface="Arial" charset="0"/>
              </a:rPr>
              <a:t>(Voorlopig) Telefonisch spreekuur: dinsdag 13:00-13:30 uur</a:t>
            </a:r>
          </a:p>
          <a:p>
            <a:pPr lvl="1">
              <a:lnSpc>
                <a:spcPct val="140000"/>
              </a:lnSpc>
            </a:pPr>
            <a:r>
              <a:rPr lang="nl-NL" dirty="0">
                <a:solidFill>
                  <a:schemeClr val="accent3">
                    <a:lumMod val="75000"/>
                  </a:schemeClr>
                </a:solidFill>
                <a:cs typeface="Arial" charset="0"/>
              </a:rPr>
              <a:t>Online afspraken: </a:t>
            </a:r>
            <a:r>
              <a:rPr lang="nl-NL" u="sng" dirty="0">
                <a:hlinkClick r:id="rId3"/>
              </a:rPr>
              <a:t>https://rufmwinternationaloffice.youcanbook.me/</a:t>
            </a:r>
            <a:endParaRPr lang="nl-NL" dirty="0">
              <a:solidFill>
                <a:schemeClr val="accent3">
                  <a:lumMod val="75000"/>
                </a:schemeClr>
              </a:solidFill>
              <a:cs typeface="Arial" charset="0"/>
            </a:endParaRPr>
          </a:p>
          <a:p>
            <a:pPr>
              <a:lnSpc>
                <a:spcPct val="140000"/>
              </a:lnSpc>
            </a:pPr>
            <a:r>
              <a:rPr lang="nl-NL" sz="2400" dirty="0">
                <a:cs typeface="Arial" charset="0"/>
              </a:rPr>
              <a:t>Blokcoördinatoren</a:t>
            </a:r>
          </a:p>
          <a:p>
            <a:pPr lvl="1">
              <a:lnSpc>
                <a:spcPct val="140000"/>
              </a:lnSpc>
            </a:pPr>
            <a:r>
              <a:rPr lang="nl-NL" dirty="0">
                <a:solidFill>
                  <a:schemeClr val="accent3">
                    <a:lumMod val="75000"/>
                  </a:schemeClr>
                </a:solidFill>
                <a:cs typeface="Arial" charset="0"/>
              </a:rPr>
              <a:t>coördinator van het blok waarvoor je studiepunten wil halen</a:t>
            </a:r>
          </a:p>
          <a:p>
            <a:pPr lvl="1">
              <a:lnSpc>
                <a:spcPct val="140000"/>
              </a:lnSpc>
            </a:pPr>
            <a:r>
              <a:rPr lang="nl-NL" dirty="0">
                <a:solidFill>
                  <a:schemeClr val="accent3">
                    <a:lumMod val="75000"/>
                  </a:schemeClr>
                </a:solidFill>
                <a:cs typeface="Arial" charset="0"/>
              </a:rPr>
              <a:t>blokcoördinatoren die bij afwijkingen in rooster betrokken zijn</a:t>
            </a:r>
          </a:p>
          <a:p>
            <a:pPr lvl="1">
              <a:lnSpc>
                <a:spcPct val="140000"/>
              </a:lnSpc>
            </a:pPr>
            <a:endParaRPr lang="nl-NL" dirty="0">
              <a:solidFill>
                <a:srgbClr val="7030A0"/>
              </a:solidFill>
              <a:cs typeface="Arial" charset="0"/>
            </a:endParaRPr>
          </a:p>
          <a:p>
            <a:pPr marL="0" indent="0">
              <a:lnSpc>
                <a:spcPct val="140000"/>
              </a:lnSpc>
              <a:buNone/>
            </a:pPr>
            <a:endParaRPr lang="nl-NL" dirty="0">
              <a:cs typeface="Arial" charset="0"/>
            </a:endParaRPr>
          </a:p>
        </p:txBody>
      </p:sp>
      <p:sp>
        <p:nvSpPr>
          <p:cNvPr id="2" name="AutoShape 2" descr="Bianca.jpg">
            <a:extLst>
              <a:ext uri="{FF2B5EF4-FFF2-40B4-BE49-F238E27FC236}">
                <a16:creationId xmlns:a16="http://schemas.microsoft.com/office/drawing/2014/main" id="{1D420FD0-5745-4A47-812A-604D6B0B7CA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7" name="Afbeelding 6">
            <a:extLst>
              <a:ext uri="{FF2B5EF4-FFF2-40B4-BE49-F238E27FC236}">
                <a16:creationId xmlns:a16="http://schemas.microsoft.com/office/drawing/2014/main" id="{8AA2F591-1B88-1143-9223-B2201A1E695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217" r="2931"/>
          <a:stretch/>
        </p:blipFill>
        <p:spPr>
          <a:xfrm>
            <a:off x="6132141" y="1562510"/>
            <a:ext cx="1392187" cy="174215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Afbeelding 7" descr="Afbeelding met persoon, person, gebouw, binnen&#10;&#10;Automatisch gegenereerde beschrijving">
            <a:extLst>
              <a:ext uri="{FF2B5EF4-FFF2-40B4-BE49-F238E27FC236}">
                <a16:creationId xmlns:a16="http://schemas.microsoft.com/office/drawing/2014/main" id="{E95D695B-7792-44E8-BAF7-340365DBFD88}"/>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596336" y="1376233"/>
            <a:ext cx="1484573" cy="219678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772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404664"/>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Algemeen:</a:t>
            </a:r>
          </a:p>
        </p:txBody>
      </p:sp>
      <p:sp>
        <p:nvSpPr>
          <p:cNvPr id="5" name="Rectangle 4"/>
          <p:cNvSpPr txBox="1">
            <a:spLocks noChangeArrowheads="1"/>
          </p:cNvSpPr>
          <p:nvPr/>
        </p:nvSpPr>
        <p:spPr>
          <a:xfrm>
            <a:off x="431032" y="1268760"/>
            <a:ext cx="8712968" cy="5040560"/>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pPr>
            <a:r>
              <a:rPr lang="nl-NL" sz="2400" dirty="0">
                <a:cs typeface="Arial" charset="0"/>
              </a:rPr>
              <a:t>Voor heel veel zaken ben je </a:t>
            </a:r>
            <a:r>
              <a:rPr lang="nl-NL" sz="2400" i="1" u="sng" dirty="0">
                <a:cs typeface="Arial" charset="0"/>
              </a:rPr>
              <a:t>zelf</a:t>
            </a:r>
            <a:r>
              <a:rPr lang="nl-NL" sz="2400" dirty="0">
                <a:cs typeface="Arial" charset="0"/>
              </a:rPr>
              <a:t> verantwoordelijk </a:t>
            </a:r>
          </a:p>
          <a:p>
            <a:pPr>
              <a:lnSpc>
                <a:spcPct val="120000"/>
              </a:lnSpc>
            </a:pPr>
            <a:r>
              <a:rPr lang="nl-NL" sz="2400" dirty="0">
                <a:cs typeface="Arial" charset="0"/>
              </a:rPr>
              <a:t>Het Radboudumc International Office is (slechts) faciliterend</a:t>
            </a:r>
          </a:p>
          <a:p>
            <a:pPr>
              <a:lnSpc>
                <a:spcPct val="120000"/>
              </a:lnSpc>
            </a:pPr>
            <a:r>
              <a:rPr lang="nl-NL" sz="2400" dirty="0">
                <a:cs typeface="Arial" charset="0"/>
              </a:rPr>
              <a:t>Begin op tijd met regelen!</a:t>
            </a:r>
          </a:p>
          <a:p>
            <a:pPr>
              <a:lnSpc>
                <a:spcPct val="120000"/>
              </a:lnSpc>
            </a:pPr>
            <a:r>
              <a:rPr lang="nl-NL" sz="2400" dirty="0">
                <a:cs typeface="Arial" charset="0"/>
              </a:rPr>
              <a:t>Heb geduld, reactie vanuit het buitenland laat vaak lang </a:t>
            </a:r>
          </a:p>
          <a:p>
            <a:pPr>
              <a:lnSpc>
                <a:spcPct val="120000"/>
              </a:lnSpc>
              <a:buNone/>
            </a:pPr>
            <a:r>
              <a:rPr lang="nl-NL" sz="2400" dirty="0">
                <a:cs typeface="Arial" charset="0"/>
              </a:rPr>
              <a:t>	op zich wachten</a:t>
            </a:r>
          </a:p>
          <a:p>
            <a:pPr>
              <a:lnSpc>
                <a:spcPct val="120000"/>
              </a:lnSpc>
            </a:pPr>
            <a:r>
              <a:rPr lang="nl-NL" sz="2400" dirty="0">
                <a:cs typeface="Arial" charset="0"/>
              </a:rPr>
              <a:t>Wees alert en correct in e-mail verkeer</a:t>
            </a:r>
          </a:p>
          <a:p>
            <a:pPr>
              <a:lnSpc>
                <a:spcPct val="120000"/>
              </a:lnSpc>
            </a:pPr>
            <a:r>
              <a:rPr lang="nl-NL" sz="2400" dirty="0">
                <a:cs typeface="Arial" charset="0"/>
              </a:rPr>
              <a:t>Houdt rekening met cultuurverschillen: ‘lees je in’</a:t>
            </a:r>
          </a:p>
          <a:p>
            <a:pPr>
              <a:lnSpc>
                <a:spcPct val="120000"/>
              </a:lnSpc>
            </a:pPr>
            <a:r>
              <a:rPr lang="nl-NL" sz="2400" dirty="0">
                <a:cs typeface="Arial" charset="0"/>
              </a:rPr>
              <a:t>Je bent te gast</a:t>
            </a:r>
          </a:p>
          <a:p>
            <a:pPr>
              <a:lnSpc>
                <a:spcPct val="120000"/>
              </a:lnSpc>
            </a:pPr>
            <a:r>
              <a:rPr lang="nl-NL" sz="2400" dirty="0">
                <a:cs typeface="Arial" charset="0"/>
              </a:rPr>
              <a:t>Je bent een ‘visitekaartje’ van onze opleiding en het Radboudumc</a:t>
            </a:r>
          </a:p>
          <a:p>
            <a:pPr marL="0" indent="0">
              <a:lnSpc>
                <a:spcPct val="100000"/>
              </a:lnSpc>
              <a:spcBef>
                <a:spcPts val="1800"/>
              </a:spcBef>
              <a:buNone/>
            </a:pPr>
            <a:r>
              <a:rPr lang="nl-NL" sz="2800" dirty="0">
                <a:cs typeface="Arial" charset="0"/>
              </a:rPr>
              <a:t>Met andere woorden: geen succesvolle exchange stage zonder goede voorbereidingen!</a:t>
            </a:r>
          </a:p>
          <a:p>
            <a:pPr lvl="1">
              <a:lnSpc>
                <a:spcPct val="120000"/>
              </a:lnSpc>
            </a:pPr>
            <a:endParaRPr lang="nl-NL" dirty="0">
              <a:solidFill>
                <a:srgbClr val="7030A0"/>
              </a:solidFill>
              <a:cs typeface="Arial" charset="0"/>
            </a:endParaRPr>
          </a:p>
          <a:p>
            <a:pPr marL="0" indent="0">
              <a:lnSpc>
                <a:spcPct val="120000"/>
              </a:lnSpc>
              <a:buNone/>
            </a:pPr>
            <a:endParaRPr lang="nl-NL" dirty="0">
              <a:cs typeface="Arial" charset="0"/>
            </a:endParaRPr>
          </a:p>
        </p:txBody>
      </p:sp>
      <p:sp>
        <p:nvSpPr>
          <p:cNvPr id="2" name="Tekstvak 1"/>
          <p:cNvSpPr txBox="1"/>
          <p:nvPr/>
        </p:nvSpPr>
        <p:spPr>
          <a:xfrm>
            <a:off x="7740352" y="2276872"/>
            <a:ext cx="552204" cy="1446550"/>
          </a:xfrm>
          <a:prstGeom prst="rect">
            <a:avLst/>
          </a:prstGeom>
          <a:noFill/>
        </p:spPr>
        <p:txBody>
          <a:bodyPr wrap="none" rtlCol="0">
            <a:spAutoFit/>
          </a:bodyPr>
          <a:lstStyle/>
          <a:p>
            <a:r>
              <a:rPr lang="nl-NL" sz="8800" dirty="0"/>
              <a:t>!</a:t>
            </a:r>
          </a:p>
        </p:txBody>
      </p:sp>
    </p:spTree>
    <p:extLst>
      <p:ext uri="{BB962C8B-B14F-4D97-AF65-F5344CB8AC3E}">
        <p14:creationId xmlns:p14="http://schemas.microsoft.com/office/powerpoint/2010/main" val="219530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404664"/>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Informatie op de Radboudumc </a:t>
            </a:r>
            <a:r>
              <a:rPr lang="nl-NL" b="0" dirty="0">
                <a:cs typeface="Arial" charset="0"/>
                <a:hlinkClick r:id="rId3"/>
              </a:rPr>
              <a:t>website</a:t>
            </a:r>
            <a:r>
              <a:rPr lang="nl-NL" b="0" dirty="0">
                <a:cs typeface="Arial" charset="0"/>
              </a:rPr>
              <a:t>:</a:t>
            </a:r>
          </a:p>
        </p:txBody>
      </p:sp>
      <p:sp>
        <p:nvSpPr>
          <p:cNvPr id="5" name="Rectangle 4"/>
          <p:cNvSpPr txBox="1">
            <a:spLocks noChangeArrowheads="1"/>
          </p:cNvSpPr>
          <p:nvPr/>
        </p:nvSpPr>
        <p:spPr>
          <a:xfrm>
            <a:off x="467544" y="1544489"/>
            <a:ext cx="8892480" cy="5112568"/>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pPr>
            <a:r>
              <a:rPr lang="nl-NL" sz="2400" dirty="0">
                <a:cs typeface="Arial" charset="0"/>
              </a:rPr>
              <a:t>Type stage</a:t>
            </a:r>
          </a:p>
          <a:p>
            <a:pPr>
              <a:lnSpc>
                <a:spcPct val="120000"/>
              </a:lnSpc>
            </a:pPr>
            <a:r>
              <a:rPr lang="nl-NL" sz="2400" dirty="0">
                <a:cs typeface="Arial" charset="0"/>
              </a:rPr>
              <a:t>Wanneer kun je op stage</a:t>
            </a:r>
          </a:p>
          <a:p>
            <a:pPr>
              <a:lnSpc>
                <a:spcPct val="120000"/>
              </a:lnSpc>
            </a:pPr>
            <a:r>
              <a:rPr lang="nl-NL" sz="2400" dirty="0">
                <a:cs typeface="Arial" charset="0"/>
              </a:rPr>
              <a:t>Stappenplan</a:t>
            </a:r>
          </a:p>
          <a:p>
            <a:pPr>
              <a:lnSpc>
                <a:spcPct val="120000"/>
              </a:lnSpc>
            </a:pPr>
            <a:r>
              <a:rPr lang="nl-NL" sz="2400" dirty="0">
                <a:cs typeface="Arial" charset="0"/>
              </a:rPr>
              <a:t>Loting bij overtekening</a:t>
            </a:r>
          </a:p>
          <a:p>
            <a:pPr>
              <a:lnSpc>
                <a:spcPct val="120000"/>
              </a:lnSpc>
            </a:pPr>
            <a:r>
              <a:rPr lang="nl-NL" sz="2400" dirty="0">
                <a:cs typeface="Arial" charset="0"/>
              </a:rPr>
              <a:t>Voorbereidingen</a:t>
            </a:r>
          </a:p>
          <a:p>
            <a:pPr>
              <a:lnSpc>
                <a:spcPct val="120000"/>
              </a:lnSpc>
            </a:pPr>
            <a:r>
              <a:rPr lang="nl-NL" sz="2400" dirty="0">
                <a:cs typeface="Arial" charset="0"/>
              </a:rPr>
              <a:t>Financiën, verzekeringen en visa</a:t>
            </a:r>
          </a:p>
          <a:p>
            <a:pPr>
              <a:lnSpc>
                <a:spcPct val="120000"/>
              </a:lnSpc>
            </a:pPr>
            <a:r>
              <a:rPr lang="nl-NL" sz="2400" dirty="0">
                <a:cs typeface="Arial" charset="0"/>
              </a:rPr>
              <a:t>Preventieve maatregelen</a:t>
            </a:r>
          </a:p>
          <a:p>
            <a:pPr>
              <a:lnSpc>
                <a:spcPct val="120000"/>
              </a:lnSpc>
            </a:pPr>
            <a:r>
              <a:rPr lang="nl-NL" sz="2400" dirty="0">
                <a:cs typeface="Arial" charset="0"/>
              </a:rPr>
              <a:t>Studievertraging?</a:t>
            </a:r>
          </a:p>
          <a:p>
            <a:pPr>
              <a:lnSpc>
                <a:spcPct val="120000"/>
              </a:lnSpc>
            </a:pPr>
            <a:r>
              <a:rPr lang="nl-NL" sz="2400" dirty="0">
                <a:cs typeface="Arial" charset="0"/>
              </a:rPr>
              <a:t>Wat te doen na terugkomst</a:t>
            </a:r>
          </a:p>
          <a:p>
            <a:pPr>
              <a:lnSpc>
                <a:spcPct val="120000"/>
              </a:lnSpc>
            </a:pPr>
            <a:r>
              <a:rPr lang="nl-NL" sz="2400" dirty="0">
                <a:cs typeface="Arial" charset="0"/>
              </a:rPr>
              <a:t>Relevante websites en emailadressen</a:t>
            </a:r>
          </a:p>
          <a:p>
            <a:pPr marL="0" indent="0">
              <a:lnSpc>
                <a:spcPct val="120000"/>
              </a:lnSpc>
              <a:buNone/>
            </a:pPr>
            <a:endParaRPr lang="nl-NL" sz="2400" dirty="0">
              <a:cs typeface="Arial" charset="0"/>
            </a:endParaRPr>
          </a:p>
          <a:p>
            <a:pPr marL="322262" lvl="1" indent="0">
              <a:lnSpc>
                <a:spcPct val="120000"/>
              </a:lnSpc>
              <a:buNone/>
            </a:pPr>
            <a:endParaRPr lang="nl-NL" dirty="0">
              <a:solidFill>
                <a:srgbClr val="7030A0"/>
              </a:solidFill>
              <a:cs typeface="Arial" charset="0"/>
            </a:endParaRPr>
          </a:p>
          <a:p>
            <a:pPr marL="0" indent="0">
              <a:lnSpc>
                <a:spcPct val="120000"/>
              </a:lnSpc>
              <a:buNone/>
            </a:pPr>
            <a:endParaRPr lang="nl-NL" dirty="0">
              <a:cs typeface="Arial" charset="0"/>
            </a:endParaRPr>
          </a:p>
        </p:txBody>
      </p:sp>
    </p:spTree>
    <p:extLst>
      <p:ext uri="{BB962C8B-B14F-4D97-AF65-F5344CB8AC3E}">
        <p14:creationId xmlns:p14="http://schemas.microsoft.com/office/powerpoint/2010/main" val="266119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404664"/>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Stappenplan</a:t>
            </a:r>
          </a:p>
        </p:txBody>
      </p:sp>
      <p:sp>
        <p:nvSpPr>
          <p:cNvPr id="5" name="Rectangle 4"/>
          <p:cNvSpPr txBox="1">
            <a:spLocks noChangeArrowheads="1"/>
          </p:cNvSpPr>
          <p:nvPr/>
        </p:nvSpPr>
        <p:spPr>
          <a:xfrm>
            <a:off x="251520" y="1268760"/>
            <a:ext cx="8892480" cy="4968552"/>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nSpc>
                <a:spcPct val="120000"/>
              </a:lnSpc>
              <a:buFont typeface="+mj-lt"/>
              <a:buAutoNum type="arabicParenR"/>
            </a:pPr>
            <a:r>
              <a:rPr lang="nl-NL" sz="2400" dirty="0">
                <a:cs typeface="Arial" charset="0"/>
              </a:rPr>
              <a:t>Bestudeer de diverse websites </a:t>
            </a:r>
          </a:p>
          <a:p>
            <a:pPr lvl="1">
              <a:lnSpc>
                <a:spcPct val="120000"/>
              </a:lnSpc>
              <a:buFont typeface="Arial"/>
              <a:buChar char="•"/>
            </a:pPr>
            <a:r>
              <a:rPr lang="nl-NL" dirty="0">
                <a:solidFill>
                  <a:schemeClr val="accent3">
                    <a:lumMod val="75000"/>
                  </a:schemeClr>
                </a:solidFill>
                <a:cs typeface="Arial" charset="0"/>
              </a:rPr>
              <a:t>partneruniversiteiten</a:t>
            </a:r>
          </a:p>
          <a:p>
            <a:pPr lvl="1">
              <a:lnSpc>
                <a:spcPct val="120000"/>
              </a:lnSpc>
              <a:buFont typeface="Arial"/>
              <a:buChar char="•"/>
            </a:pPr>
            <a:r>
              <a:rPr lang="nl-NL" dirty="0">
                <a:solidFill>
                  <a:schemeClr val="accent1"/>
                </a:solidFill>
                <a:hlinkClick r:id="rId2"/>
              </a:rPr>
              <a:t>Rad</a:t>
            </a:r>
            <a:r>
              <a:rPr lang="nl-NL" dirty="0">
                <a:solidFill>
                  <a:schemeClr val="accent3">
                    <a:lumMod val="75000"/>
                  </a:schemeClr>
                </a:solidFill>
                <a:cs typeface="Arial" charset="0"/>
                <a:hlinkClick r:id="rId2"/>
              </a:rPr>
              <a:t>boudumc International Office</a:t>
            </a:r>
            <a:endParaRPr lang="nl-NL" dirty="0">
              <a:solidFill>
                <a:schemeClr val="accent3">
                  <a:lumMod val="75000"/>
                </a:schemeClr>
              </a:solidFill>
              <a:cs typeface="Arial" charset="0"/>
            </a:endParaRPr>
          </a:p>
          <a:p>
            <a:pPr lvl="1">
              <a:lnSpc>
                <a:spcPct val="120000"/>
              </a:lnSpc>
              <a:buFont typeface="Arial"/>
              <a:buChar char="•"/>
            </a:pPr>
            <a:r>
              <a:rPr lang="nl-NL" dirty="0">
                <a:solidFill>
                  <a:schemeClr val="accent3">
                    <a:lumMod val="75000"/>
                  </a:schemeClr>
                </a:solidFill>
                <a:cs typeface="Arial" charset="0"/>
                <a:hlinkClick r:id="rId3"/>
              </a:rPr>
              <a:t>www.ru.nl/io</a:t>
            </a:r>
            <a:r>
              <a:rPr lang="nl-NL" dirty="0">
                <a:solidFill>
                  <a:schemeClr val="accent3">
                    <a:lumMod val="75000"/>
                  </a:schemeClr>
                </a:solidFill>
                <a:cs typeface="Arial" charset="0"/>
              </a:rPr>
              <a:t> </a:t>
            </a:r>
            <a:endParaRPr lang="nl-NL" dirty="0">
              <a:solidFill>
                <a:schemeClr val="accent3">
                  <a:lumMod val="75000"/>
                </a:schemeClr>
              </a:solidFill>
              <a:cs typeface="Arial" charset="0"/>
              <a:hlinkClick r:id="rId4"/>
            </a:endParaRPr>
          </a:p>
          <a:p>
            <a:pPr marL="322262" lvl="1" indent="0">
              <a:lnSpc>
                <a:spcPct val="120000"/>
              </a:lnSpc>
              <a:buNone/>
            </a:pPr>
            <a:r>
              <a:rPr lang="nl-NL" b="1" dirty="0">
                <a:cs typeface="Arial" charset="0"/>
              </a:rPr>
              <a:t>doe ook navraag bij studenten die eerder op stage zijn geweest! </a:t>
            </a:r>
          </a:p>
          <a:p>
            <a:pPr marL="457200" indent="-457200">
              <a:lnSpc>
                <a:spcPct val="120000"/>
              </a:lnSpc>
              <a:buFont typeface="+mj-lt"/>
              <a:buAutoNum type="arabicParenR"/>
            </a:pPr>
            <a:r>
              <a:rPr lang="nl-NL" sz="2400" dirty="0">
                <a:cs typeface="Arial" charset="0"/>
              </a:rPr>
              <a:t>Inplannen van de stage</a:t>
            </a:r>
          </a:p>
          <a:p>
            <a:pPr lvl="1">
              <a:lnSpc>
                <a:spcPct val="120000"/>
              </a:lnSpc>
              <a:buFont typeface="Arial"/>
              <a:buChar char="•"/>
            </a:pPr>
            <a:r>
              <a:rPr lang="nl-NL" dirty="0">
                <a:solidFill>
                  <a:schemeClr val="accent3">
                    <a:lumMod val="75000"/>
                  </a:schemeClr>
                </a:solidFill>
                <a:cs typeface="Arial" charset="0"/>
              </a:rPr>
              <a:t>welke periode kun je het best op stage</a:t>
            </a:r>
          </a:p>
          <a:p>
            <a:pPr lvl="1">
              <a:lnSpc>
                <a:spcPct val="120000"/>
              </a:lnSpc>
              <a:buFont typeface="Arial"/>
              <a:buChar char="•"/>
            </a:pPr>
            <a:r>
              <a:rPr lang="nl-NL" dirty="0">
                <a:solidFill>
                  <a:schemeClr val="accent3">
                    <a:lumMod val="75000"/>
                  </a:schemeClr>
                </a:solidFill>
                <a:cs typeface="Arial" charset="0"/>
              </a:rPr>
              <a:t>overleg met blokcoördinatoren</a:t>
            </a:r>
          </a:p>
          <a:p>
            <a:pPr lvl="1">
              <a:lnSpc>
                <a:spcPct val="120000"/>
              </a:lnSpc>
              <a:buFont typeface="Arial"/>
              <a:buChar char="•"/>
            </a:pPr>
            <a:r>
              <a:rPr lang="nl-NL" dirty="0">
                <a:solidFill>
                  <a:schemeClr val="accent3">
                    <a:lumMod val="75000"/>
                  </a:schemeClr>
                </a:solidFill>
                <a:cs typeface="Arial" charset="0"/>
              </a:rPr>
              <a:t>overleg met mevrouw P. </a:t>
            </a:r>
            <a:r>
              <a:rPr lang="nl-NL" dirty="0" err="1">
                <a:solidFill>
                  <a:schemeClr val="accent3">
                    <a:lumMod val="75000"/>
                  </a:schemeClr>
                </a:solidFill>
                <a:cs typeface="Arial" charset="0"/>
              </a:rPr>
              <a:t>Wijkamp</a:t>
            </a:r>
            <a:endParaRPr lang="nl-NL" sz="2400" dirty="0">
              <a:solidFill>
                <a:schemeClr val="accent3">
                  <a:lumMod val="75000"/>
                </a:schemeClr>
              </a:solidFill>
              <a:cs typeface="Arial" charset="0"/>
            </a:endParaRPr>
          </a:p>
          <a:p>
            <a:pPr marL="457200" indent="-457200">
              <a:lnSpc>
                <a:spcPct val="120000"/>
              </a:lnSpc>
              <a:buFont typeface="+mj-lt"/>
              <a:buAutoNum type="arabicParenR"/>
            </a:pPr>
            <a:r>
              <a:rPr lang="nl-NL" sz="2400" dirty="0">
                <a:cs typeface="Arial" charset="0"/>
              </a:rPr>
              <a:t>Aanmelden</a:t>
            </a:r>
          </a:p>
          <a:p>
            <a:pPr lvl="1">
              <a:lnSpc>
                <a:spcPct val="120000"/>
              </a:lnSpc>
              <a:buFont typeface="Arial"/>
              <a:buChar char="•"/>
            </a:pPr>
            <a:r>
              <a:rPr lang="nl-NL" dirty="0">
                <a:solidFill>
                  <a:schemeClr val="accent3">
                    <a:lumMod val="75000"/>
                  </a:schemeClr>
                </a:solidFill>
                <a:cs typeface="Arial" charset="0"/>
              </a:rPr>
              <a:t>klinische stage: via e-mail aan </a:t>
            </a:r>
            <a:r>
              <a:rPr lang="nl-NL" dirty="0">
                <a:solidFill>
                  <a:schemeClr val="accent3">
                    <a:lumMod val="75000"/>
                  </a:schemeClr>
                </a:solidFill>
                <a:cs typeface="Arial" charset="0"/>
                <a:hlinkClick r:id="rId5"/>
              </a:rPr>
              <a:t>internationalofficestudents@radboudumc.nl</a:t>
            </a:r>
            <a:r>
              <a:rPr lang="nl-NL" dirty="0">
                <a:solidFill>
                  <a:schemeClr val="accent3">
                    <a:lumMod val="75000"/>
                  </a:schemeClr>
                </a:solidFill>
                <a:cs typeface="Arial" charset="0"/>
              </a:rPr>
              <a:t> </a:t>
            </a:r>
          </a:p>
          <a:p>
            <a:pPr lvl="1">
              <a:lnSpc>
                <a:spcPct val="120000"/>
              </a:lnSpc>
              <a:buFont typeface="Arial"/>
              <a:buChar char="•"/>
            </a:pPr>
            <a:r>
              <a:rPr lang="nl-NL" dirty="0">
                <a:solidFill>
                  <a:schemeClr val="accent3">
                    <a:lumMod val="75000"/>
                  </a:schemeClr>
                </a:solidFill>
                <a:cs typeface="Arial" charset="0"/>
              </a:rPr>
              <a:t>onderzoek stage: maak afspraken met coördinator Masterkliniek, profielcoördinator en begeleider wetenschappelijke stage</a:t>
            </a:r>
          </a:p>
          <a:p>
            <a:pPr lvl="1">
              <a:lnSpc>
                <a:spcPct val="120000"/>
              </a:lnSpc>
            </a:pPr>
            <a:endParaRPr lang="nl-NL" dirty="0">
              <a:solidFill>
                <a:srgbClr val="7030A0"/>
              </a:solidFill>
              <a:cs typeface="Arial" charset="0"/>
            </a:endParaRPr>
          </a:p>
          <a:p>
            <a:pPr>
              <a:lnSpc>
                <a:spcPct val="120000"/>
              </a:lnSpc>
            </a:pPr>
            <a:endParaRPr lang="nl-NL" dirty="0">
              <a:cs typeface="Arial" charset="0"/>
            </a:endParaRPr>
          </a:p>
          <a:p>
            <a:pPr>
              <a:lnSpc>
                <a:spcPct val="120000"/>
              </a:lnSpc>
            </a:pPr>
            <a:endParaRPr lang="nl-NL" dirty="0">
              <a:cs typeface="Arial" charset="0"/>
            </a:endParaRPr>
          </a:p>
          <a:p>
            <a:pPr>
              <a:lnSpc>
                <a:spcPct val="120000"/>
              </a:lnSpc>
            </a:pPr>
            <a:endParaRPr lang="nl-NL" sz="1900" dirty="0">
              <a:solidFill>
                <a:srgbClr val="7030A0"/>
              </a:solidFill>
              <a:cs typeface="Arial" charset="0"/>
            </a:endParaRPr>
          </a:p>
        </p:txBody>
      </p:sp>
    </p:spTree>
    <p:extLst>
      <p:ext uri="{BB962C8B-B14F-4D97-AF65-F5344CB8AC3E}">
        <p14:creationId xmlns:p14="http://schemas.microsoft.com/office/powerpoint/2010/main" val="3176234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404664"/>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Voordat je op stage gaat</a:t>
            </a:r>
          </a:p>
        </p:txBody>
      </p:sp>
      <p:sp>
        <p:nvSpPr>
          <p:cNvPr id="5" name="Rectangle 4"/>
          <p:cNvSpPr txBox="1">
            <a:spLocks noChangeArrowheads="1"/>
          </p:cNvSpPr>
          <p:nvPr/>
        </p:nvSpPr>
        <p:spPr>
          <a:xfrm>
            <a:off x="251520" y="1484784"/>
            <a:ext cx="8892480" cy="4473575"/>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200" b="1" dirty="0"/>
              <a:t>Website International Office Radboudumc:</a:t>
            </a:r>
          </a:p>
          <a:p>
            <a:pPr lvl="1"/>
            <a:r>
              <a:rPr lang="nl-NL" sz="2200" dirty="0"/>
              <a:t>Algemene </a:t>
            </a:r>
            <a:r>
              <a:rPr lang="nl-NL" sz="2200" dirty="0">
                <a:hlinkClick r:id="rId3"/>
              </a:rPr>
              <a:t>presentatie</a:t>
            </a:r>
            <a:r>
              <a:rPr lang="nl-NL" sz="2200" dirty="0"/>
              <a:t> en </a:t>
            </a:r>
            <a:r>
              <a:rPr lang="nl-NL" sz="2200" dirty="0">
                <a:hlinkClick r:id="rId4"/>
              </a:rPr>
              <a:t>video</a:t>
            </a:r>
            <a:endParaRPr lang="nl-NL" sz="2200" dirty="0"/>
          </a:p>
          <a:p>
            <a:pPr lvl="1"/>
            <a:r>
              <a:rPr lang="nl-NL" sz="2200" dirty="0"/>
              <a:t>Informatie voor </a:t>
            </a:r>
            <a:r>
              <a:rPr lang="nl-NL" sz="2200" dirty="0">
                <a:hlinkClick r:id="rId5"/>
              </a:rPr>
              <a:t>Tandheelkunde studenten</a:t>
            </a:r>
            <a:endParaRPr lang="nl-NL" sz="2200" dirty="0"/>
          </a:p>
          <a:p>
            <a:endParaRPr lang="nl-NL" sz="2200" b="1" dirty="0"/>
          </a:p>
          <a:p>
            <a:r>
              <a:rPr lang="nl-NL" sz="2200" b="1" dirty="0"/>
              <a:t>Website International Office Radboud Universiteit: </a:t>
            </a:r>
          </a:p>
          <a:p>
            <a:pPr lvl="1"/>
            <a:r>
              <a:rPr lang="nl-NL" sz="2200" dirty="0">
                <a:hlinkClick r:id="rId6"/>
              </a:rPr>
              <a:t>Voorbereiding</a:t>
            </a:r>
            <a:endParaRPr lang="nl-NL" sz="2200" dirty="0"/>
          </a:p>
          <a:p>
            <a:pPr lvl="1"/>
            <a:r>
              <a:rPr lang="nl-NL" sz="2200" dirty="0">
                <a:hlinkClick r:id="rId7"/>
              </a:rPr>
              <a:t>Beurzen</a:t>
            </a:r>
            <a:r>
              <a:rPr lang="nl-NL" sz="2200" dirty="0"/>
              <a:t> </a:t>
            </a:r>
          </a:p>
          <a:p>
            <a:pPr lvl="1"/>
            <a:r>
              <a:rPr lang="nl-NL" sz="2200" dirty="0"/>
              <a:t>Informatie over </a:t>
            </a:r>
            <a:r>
              <a:rPr lang="nl-NL" sz="2200" dirty="0">
                <a:hlinkClick r:id="rId8"/>
              </a:rPr>
              <a:t>Coronavirus en je uitwisseling</a:t>
            </a:r>
            <a:endParaRPr lang="nl-NL" sz="2200" dirty="0"/>
          </a:p>
          <a:p>
            <a:endParaRPr lang="nl-NL" sz="2200" dirty="0"/>
          </a:p>
          <a:p>
            <a:r>
              <a:rPr lang="nl-NL" sz="2200" dirty="0">
                <a:hlinkClick r:id="rId9"/>
              </a:rPr>
              <a:t>https://www.wilweg.nl/checklist</a:t>
            </a:r>
            <a:endParaRPr lang="nl-NL" sz="2200" dirty="0"/>
          </a:p>
          <a:p>
            <a:endParaRPr lang="nl-NL" dirty="0">
              <a:solidFill>
                <a:srgbClr val="7030A0"/>
              </a:solidFill>
              <a:cs typeface="Arial" charset="0"/>
            </a:endParaRPr>
          </a:p>
          <a:p>
            <a:pPr marL="0" indent="0">
              <a:lnSpc>
                <a:spcPct val="120000"/>
              </a:lnSpc>
              <a:buNone/>
            </a:pPr>
            <a:endParaRPr lang="nl-NL" sz="1900" dirty="0">
              <a:solidFill>
                <a:srgbClr val="7030A0"/>
              </a:solidFill>
              <a:cs typeface="Arial" charset="0"/>
            </a:endParaRPr>
          </a:p>
        </p:txBody>
      </p:sp>
    </p:spTree>
    <p:extLst>
      <p:ext uri="{BB962C8B-B14F-4D97-AF65-F5344CB8AC3E}">
        <p14:creationId xmlns:p14="http://schemas.microsoft.com/office/powerpoint/2010/main" val="1448791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548680"/>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Tijdschema</a:t>
            </a:r>
          </a:p>
        </p:txBody>
      </p:sp>
      <p:sp>
        <p:nvSpPr>
          <p:cNvPr id="5" name="Rectangle 4"/>
          <p:cNvSpPr txBox="1">
            <a:spLocks noChangeArrowheads="1"/>
          </p:cNvSpPr>
          <p:nvPr/>
        </p:nvSpPr>
        <p:spPr>
          <a:xfrm>
            <a:off x="467544" y="1556792"/>
            <a:ext cx="8208912" cy="4689599"/>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defRPr/>
            </a:pPr>
            <a:r>
              <a:rPr lang="nl-NL" sz="2400" b="1" dirty="0"/>
              <a:t>Klinische stages:</a:t>
            </a:r>
          </a:p>
          <a:p>
            <a:pPr>
              <a:lnSpc>
                <a:spcPct val="120000"/>
              </a:lnSpc>
              <a:defRPr/>
            </a:pPr>
            <a:r>
              <a:rPr lang="nl-NL" sz="2400" dirty="0"/>
              <a:t>24 november 17.15 uur: </a:t>
            </a:r>
            <a:r>
              <a:rPr lang="nl-NL" sz="2400" dirty="0">
                <a:solidFill>
                  <a:schemeClr val="accent3"/>
                </a:solidFill>
              </a:rPr>
              <a:t>voorlichting en vragenuur</a:t>
            </a:r>
          </a:p>
          <a:p>
            <a:pPr>
              <a:lnSpc>
                <a:spcPct val="120000"/>
              </a:lnSpc>
              <a:defRPr/>
            </a:pPr>
            <a:r>
              <a:rPr lang="nl-NL" sz="2400" dirty="0"/>
              <a:t>25 november : </a:t>
            </a:r>
            <a:r>
              <a:rPr lang="nl-NL" sz="2400" dirty="0">
                <a:solidFill>
                  <a:schemeClr val="accent3"/>
                </a:solidFill>
              </a:rPr>
              <a:t>start inschrijving via email 					     </a:t>
            </a:r>
            <a:r>
              <a:rPr lang="nl-NL" sz="2400" dirty="0">
                <a:solidFill>
                  <a:schemeClr val="accent3"/>
                </a:solidFill>
                <a:hlinkClick r:id="rId2">
                  <a:extLst>
                    <a:ext uri="{A12FA001-AC4F-418D-AE19-62706E023703}">
                      <ahyp:hlinkClr xmlns:ahyp="http://schemas.microsoft.com/office/drawing/2018/hyperlinkcolor" val="tx"/>
                    </a:ext>
                  </a:extLst>
                </a:hlinkClick>
              </a:rPr>
              <a:t>internationalofficestudents@radboudumc.nl</a:t>
            </a:r>
            <a:r>
              <a:rPr lang="nl-NL" sz="2400" dirty="0">
                <a:solidFill>
                  <a:schemeClr val="accent3"/>
                </a:solidFill>
              </a:rPr>
              <a:t> </a:t>
            </a:r>
          </a:p>
          <a:p>
            <a:pPr>
              <a:lnSpc>
                <a:spcPct val="120000"/>
              </a:lnSpc>
              <a:defRPr/>
            </a:pPr>
            <a:r>
              <a:rPr lang="nl-NL" sz="2400" dirty="0"/>
              <a:t>20 december: </a:t>
            </a:r>
            <a:r>
              <a:rPr lang="nl-NL" sz="2400" dirty="0">
                <a:solidFill>
                  <a:schemeClr val="accent3"/>
                </a:solidFill>
              </a:rPr>
              <a:t>deadline voor inschrijving</a:t>
            </a:r>
          </a:p>
          <a:p>
            <a:pPr>
              <a:lnSpc>
                <a:spcPct val="120000"/>
              </a:lnSpc>
              <a:defRPr/>
            </a:pPr>
            <a:r>
              <a:rPr lang="nl-NL" sz="2400" dirty="0"/>
              <a:t>Indien loting noodzakelijk is: </a:t>
            </a:r>
          </a:p>
          <a:p>
            <a:pPr lvl="1">
              <a:lnSpc>
                <a:spcPct val="120000"/>
              </a:lnSpc>
              <a:defRPr/>
            </a:pPr>
            <a:r>
              <a:rPr lang="nl-NL" dirty="0">
                <a:solidFill>
                  <a:schemeClr val="accent3"/>
                </a:solidFill>
              </a:rPr>
              <a:t>betrokkenen krijgen e-mail (na </a:t>
            </a:r>
            <a:r>
              <a:rPr lang="nl-NL" dirty="0" err="1">
                <a:solidFill>
                  <a:schemeClr val="accent3"/>
                </a:solidFill>
              </a:rPr>
              <a:t>kerst-vakantie</a:t>
            </a:r>
            <a:r>
              <a:rPr lang="nl-NL" dirty="0">
                <a:solidFill>
                  <a:schemeClr val="accent3"/>
                </a:solidFill>
              </a:rPr>
              <a:t>) met uitnodiging</a:t>
            </a:r>
          </a:p>
          <a:p>
            <a:pPr marL="322262" lvl="1" indent="0">
              <a:lnSpc>
                <a:spcPct val="120000"/>
              </a:lnSpc>
              <a:buNone/>
              <a:defRPr/>
            </a:pPr>
            <a:endParaRPr lang="nl-NL" sz="2400" dirty="0">
              <a:solidFill>
                <a:schemeClr val="accent3">
                  <a:lumMod val="75000"/>
                </a:schemeClr>
              </a:solidFill>
            </a:endParaRPr>
          </a:p>
          <a:p>
            <a:pPr>
              <a:lnSpc>
                <a:spcPct val="120000"/>
              </a:lnSpc>
              <a:defRPr/>
            </a:pPr>
            <a:r>
              <a:rPr lang="nl-NL" sz="2400" b="1" dirty="0"/>
              <a:t>Inschrijving voor onderzoeksstage: </a:t>
            </a:r>
            <a:r>
              <a:rPr lang="nl-NL" sz="2400" dirty="0"/>
              <a:t>maatwerk, neem contact op met profielcoördinator en coördinator wetenschap 5</a:t>
            </a:r>
          </a:p>
          <a:p>
            <a:pPr>
              <a:lnSpc>
                <a:spcPct val="120000"/>
              </a:lnSpc>
              <a:defRPr/>
            </a:pPr>
            <a:endParaRPr lang="nl-NL" sz="2400" dirty="0"/>
          </a:p>
          <a:p>
            <a:pPr>
              <a:lnSpc>
                <a:spcPct val="120000"/>
              </a:lnSpc>
              <a:defRPr/>
            </a:pPr>
            <a:endParaRPr lang="nl-NL" sz="2400" dirty="0"/>
          </a:p>
          <a:p>
            <a:pPr>
              <a:lnSpc>
                <a:spcPct val="120000"/>
              </a:lnSpc>
              <a:defRPr/>
            </a:pPr>
            <a:endParaRPr lang="nl-NL" sz="2400" dirty="0"/>
          </a:p>
          <a:p>
            <a:pPr lvl="1">
              <a:lnSpc>
                <a:spcPct val="120000"/>
              </a:lnSpc>
            </a:pPr>
            <a:endParaRPr lang="nl-NL" dirty="0">
              <a:solidFill>
                <a:srgbClr val="7030A0"/>
              </a:solidFill>
              <a:cs typeface="Arial" charset="0"/>
            </a:endParaRPr>
          </a:p>
          <a:p>
            <a:pPr>
              <a:lnSpc>
                <a:spcPct val="120000"/>
              </a:lnSpc>
            </a:pPr>
            <a:endParaRPr lang="nl-NL" dirty="0">
              <a:cs typeface="Arial" charset="0"/>
            </a:endParaRPr>
          </a:p>
          <a:p>
            <a:pPr marL="0" indent="0">
              <a:lnSpc>
                <a:spcPct val="120000"/>
              </a:lnSpc>
              <a:buNone/>
            </a:pPr>
            <a:endParaRPr lang="nl-NL" sz="1900" dirty="0">
              <a:solidFill>
                <a:srgbClr val="7030A0"/>
              </a:solidFill>
              <a:cs typeface="Arial" charset="0"/>
            </a:endParaRPr>
          </a:p>
        </p:txBody>
      </p:sp>
    </p:spTree>
    <p:extLst>
      <p:ext uri="{BB962C8B-B14F-4D97-AF65-F5344CB8AC3E}">
        <p14:creationId xmlns:p14="http://schemas.microsoft.com/office/powerpoint/2010/main" val="2453185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14F74C-66C9-49CC-8F4E-93F8DFCBCDF2}"/>
              </a:ext>
            </a:extLst>
          </p:cNvPr>
          <p:cNvSpPr>
            <a:spLocks noGrp="1"/>
          </p:cNvSpPr>
          <p:nvPr>
            <p:ph type="title"/>
          </p:nvPr>
        </p:nvSpPr>
        <p:spPr/>
        <p:txBody>
          <a:bodyPr/>
          <a:lstStyle/>
          <a:p>
            <a:endParaRPr lang="nl-NL"/>
          </a:p>
        </p:txBody>
      </p:sp>
      <p:sp>
        <p:nvSpPr>
          <p:cNvPr id="3" name="Tijdelijke aanduiding voor afbeelding 2">
            <a:extLst>
              <a:ext uri="{FF2B5EF4-FFF2-40B4-BE49-F238E27FC236}">
                <a16:creationId xmlns:a16="http://schemas.microsoft.com/office/drawing/2014/main" id="{4F623C4C-AEAE-462E-B3AB-E0E74B7AA55B}"/>
              </a:ext>
            </a:extLst>
          </p:cNvPr>
          <p:cNvSpPr>
            <a:spLocks noGrp="1"/>
          </p:cNvSpPr>
          <p:nvPr>
            <p:ph type="pic" sz="quarter" idx="15"/>
          </p:nvPr>
        </p:nvSpPr>
        <p:spPr/>
      </p:sp>
      <p:graphicFrame>
        <p:nvGraphicFramePr>
          <p:cNvPr id="4" name="Tabel 3">
            <a:extLst>
              <a:ext uri="{FF2B5EF4-FFF2-40B4-BE49-F238E27FC236}">
                <a16:creationId xmlns:a16="http://schemas.microsoft.com/office/drawing/2014/main" id="{C416C22A-DEF3-448C-84DF-9127F3BC027F}"/>
              </a:ext>
            </a:extLst>
          </p:cNvPr>
          <p:cNvGraphicFramePr>
            <a:graphicFrameLocks noGrp="1"/>
          </p:cNvGraphicFramePr>
          <p:nvPr>
            <p:extLst>
              <p:ext uri="{D42A27DB-BD31-4B8C-83A1-F6EECF244321}">
                <p14:modId xmlns:p14="http://schemas.microsoft.com/office/powerpoint/2010/main" val="3469087446"/>
              </p:ext>
            </p:extLst>
          </p:nvPr>
        </p:nvGraphicFramePr>
        <p:xfrm>
          <a:off x="323528" y="605331"/>
          <a:ext cx="8232234" cy="5613950"/>
        </p:xfrm>
        <a:graphic>
          <a:graphicData uri="http://schemas.openxmlformats.org/drawingml/2006/table">
            <a:tbl>
              <a:tblPr firstRow="1" firstCol="1" bandRow="1">
                <a:tableStyleId>{5C22544A-7EE6-4342-B048-85BDC9FD1C3A}</a:tableStyleId>
              </a:tblPr>
              <a:tblGrid>
                <a:gridCol w="3550645">
                  <a:extLst>
                    <a:ext uri="{9D8B030D-6E8A-4147-A177-3AD203B41FA5}">
                      <a16:colId xmlns:a16="http://schemas.microsoft.com/office/drawing/2014/main" val="3683184389"/>
                    </a:ext>
                  </a:extLst>
                </a:gridCol>
                <a:gridCol w="1044195">
                  <a:extLst>
                    <a:ext uri="{9D8B030D-6E8A-4147-A177-3AD203B41FA5}">
                      <a16:colId xmlns:a16="http://schemas.microsoft.com/office/drawing/2014/main" val="2598109887"/>
                    </a:ext>
                  </a:extLst>
                </a:gridCol>
                <a:gridCol w="1214907">
                  <a:extLst>
                    <a:ext uri="{9D8B030D-6E8A-4147-A177-3AD203B41FA5}">
                      <a16:colId xmlns:a16="http://schemas.microsoft.com/office/drawing/2014/main" val="2634503072"/>
                    </a:ext>
                  </a:extLst>
                </a:gridCol>
                <a:gridCol w="828489">
                  <a:extLst>
                    <a:ext uri="{9D8B030D-6E8A-4147-A177-3AD203B41FA5}">
                      <a16:colId xmlns:a16="http://schemas.microsoft.com/office/drawing/2014/main" val="1290521773"/>
                    </a:ext>
                  </a:extLst>
                </a:gridCol>
                <a:gridCol w="1593998">
                  <a:extLst>
                    <a:ext uri="{9D8B030D-6E8A-4147-A177-3AD203B41FA5}">
                      <a16:colId xmlns:a16="http://schemas.microsoft.com/office/drawing/2014/main" val="3441009912"/>
                    </a:ext>
                  </a:extLst>
                </a:gridCol>
              </a:tblGrid>
              <a:tr h="335584">
                <a:tc gridSpan="5">
                  <a:txBody>
                    <a:bodyPr/>
                    <a:lstStyle/>
                    <a:p>
                      <a:pPr algn="ctr">
                        <a:lnSpc>
                          <a:spcPts val="1275"/>
                        </a:lnSpc>
                        <a:spcAft>
                          <a:spcPts val="0"/>
                        </a:spcAft>
                      </a:pPr>
                      <a:r>
                        <a:rPr lang="nl-NL" sz="1800" dirty="0">
                          <a:solidFill>
                            <a:schemeClr val="tx1"/>
                          </a:solidFill>
                          <a:effectLst/>
                        </a:rPr>
                        <a:t>Mogelijkheden Klinische Stage Tandheelkunde</a:t>
                      </a:r>
                    </a:p>
                    <a:p>
                      <a:pPr algn="ctr">
                        <a:lnSpc>
                          <a:spcPts val="1275"/>
                        </a:lnSpc>
                        <a:spcAft>
                          <a:spcPts val="0"/>
                        </a:spcAft>
                      </a:pPr>
                      <a:r>
                        <a:rPr lang="nl-NL" sz="1800" dirty="0">
                          <a:solidFill>
                            <a:schemeClr val="tx1"/>
                          </a:solidFill>
                          <a:effectLst/>
                        </a:rPr>
                        <a:t> </a:t>
                      </a:r>
                      <a:endParaRPr lang="nl-NL"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4266627428"/>
                  </a:ext>
                </a:extLst>
              </a:tr>
              <a:tr h="152577">
                <a:tc>
                  <a:txBody>
                    <a:bodyPr/>
                    <a:lstStyle/>
                    <a:p>
                      <a:pPr>
                        <a:lnSpc>
                          <a:spcPct val="115000"/>
                        </a:lnSpc>
                      </a:pPr>
                      <a:endParaRPr lang="nl-NL" sz="8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275"/>
                        </a:lnSpc>
                        <a:spcAft>
                          <a:spcPts val="0"/>
                        </a:spcAft>
                      </a:pPr>
                      <a:r>
                        <a:rPr lang="nl-NL" sz="800">
                          <a:solidFill>
                            <a:schemeClr val="tx1"/>
                          </a:solidFill>
                          <a:effectLst/>
                        </a:rPr>
                        <a:t> </a:t>
                      </a:r>
                      <a:endParaRPr lang="nl-NL" sz="7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lnSpc>
                          <a:spcPts val="1275"/>
                        </a:lnSpc>
                        <a:spcAft>
                          <a:spcPts val="0"/>
                        </a:spcAft>
                      </a:pPr>
                      <a:r>
                        <a:rPr lang="nl-NL" sz="1000" dirty="0">
                          <a:solidFill>
                            <a:schemeClr val="tx1"/>
                          </a:solidFill>
                          <a:effectLst/>
                        </a:rPr>
                        <a:t> Tijdstip stage</a:t>
                      </a:r>
                      <a:endParaRPr lang="nl-NL" sz="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441410783"/>
                  </a:ext>
                </a:extLst>
              </a:tr>
              <a:tr h="158640">
                <a:tc>
                  <a:txBody>
                    <a:bodyPr/>
                    <a:lstStyle/>
                    <a:p>
                      <a:pPr>
                        <a:lnSpc>
                          <a:spcPts val="1275"/>
                        </a:lnSpc>
                        <a:spcAft>
                          <a:spcPts val="0"/>
                        </a:spcAft>
                      </a:pPr>
                      <a:r>
                        <a:rPr lang="nl-NL" sz="1200" dirty="0">
                          <a:solidFill>
                            <a:schemeClr val="tx1"/>
                          </a:solidFill>
                          <a:effectLst/>
                        </a:rPr>
                        <a:t>Bestemmingen:</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lnSpc>
                          <a:spcPts val="1275"/>
                        </a:lnSpc>
                        <a:spcAft>
                          <a:spcPts val="0"/>
                        </a:spcAft>
                      </a:pPr>
                      <a:r>
                        <a:rPr lang="nl-NL" sz="1200">
                          <a:solidFill>
                            <a:schemeClr val="tx1"/>
                          </a:solidFill>
                          <a:effectLst/>
                        </a:rPr>
                        <a:t>aantal plaatsen</a:t>
                      </a:r>
                    </a:p>
                    <a:p>
                      <a:pPr algn="ctr">
                        <a:lnSpc>
                          <a:spcPts val="1275"/>
                        </a:lnSpc>
                        <a:spcAft>
                          <a:spcPts val="0"/>
                        </a:spcAft>
                      </a:pPr>
                      <a:r>
                        <a:rPr lang="nl-NL" sz="1200">
                          <a:solidFill>
                            <a:schemeClr val="tx1"/>
                          </a:solidFill>
                          <a:effectLst/>
                        </a:rPr>
                        <a:t>per jaar</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a:solidFill>
                            <a:schemeClr val="tx1"/>
                          </a:solidFill>
                          <a:effectLst/>
                        </a:rPr>
                        <a:t>eind 5e jaar</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algn="ctr">
                        <a:lnSpc>
                          <a:spcPts val="1275"/>
                        </a:lnSpc>
                        <a:spcAft>
                          <a:spcPts val="0"/>
                        </a:spcAft>
                      </a:pPr>
                      <a:r>
                        <a:rPr lang="nl-NL" sz="1200" dirty="0">
                          <a:solidFill>
                            <a:schemeClr val="tx1"/>
                          </a:solidFill>
                          <a:effectLst/>
                        </a:rPr>
                        <a:t>in het 6e jaar</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nl-NL"/>
                    </a:p>
                  </a:txBody>
                  <a:tcPr/>
                </a:tc>
                <a:extLst>
                  <a:ext uri="{0D108BD9-81ED-4DB2-BD59-A6C34878D82A}">
                    <a16:rowId xmlns:a16="http://schemas.microsoft.com/office/drawing/2014/main" val="1103697791"/>
                  </a:ext>
                </a:extLst>
              </a:tr>
              <a:tr h="634559">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nl-NL"/>
                    </a:p>
                  </a:txBody>
                  <a:tcPr/>
                </a:tc>
                <a:tc>
                  <a:txBody>
                    <a:bodyPr/>
                    <a:lstStyle/>
                    <a:p>
                      <a:pPr algn="ctr">
                        <a:lnSpc>
                          <a:spcPts val="1275"/>
                        </a:lnSpc>
                        <a:spcAft>
                          <a:spcPts val="0"/>
                        </a:spcAft>
                      </a:pPr>
                      <a:r>
                        <a:rPr lang="nl-NL" sz="1200">
                          <a:solidFill>
                            <a:schemeClr val="tx1"/>
                          </a:solidFill>
                          <a:effectLst/>
                        </a:rPr>
                        <a:t>zomer</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dirty="0">
                          <a:solidFill>
                            <a:schemeClr val="tx1"/>
                          </a:solidFill>
                          <a:effectLst/>
                        </a:rPr>
                        <a:t>najaar</a:t>
                      </a:r>
                    </a:p>
                    <a:p>
                      <a:pPr algn="ctr">
                        <a:lnSpc>
                          <a:spcPts val="1275"/>
                        </a:lnSpc>
                        <a:spcAft>
                          <a:spcPts val="0"/>
                        </a:spcAft>
                      </a:pPr>
                      <a:r>
                        <a:rPr lang="nl-NL" sz="1200" dirty="0">
                          <a:solidFill>
                            <a:schemeClr val="tx1"/>
                          </a:solidFill>
                          <a:effectLst/>
                        </a:rPr>
                        <a:t>(meestal sept t/m dec)</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a:solidFill>
                            <a:schemeClr val="tx1"/>
                          </a:solidFill>
                          <a:effectLst/>
                        </a:rPr>
                        <a:t>voorjaar</a:t>
                      </a:r>
                    </a:p>
                    <a:p>
                      <a:pPr algn="ctr">
                        <a:lnSpc>
                          <a:spcPts val="1275"/>
                        </a:lnSpc>
                        <a:spcAft>
                          <a:spcPts val="0"/>
                        </a:spcAft>
                      </a:pPr>
                      <a:r>
                        <a:rPr lang="nl-NL" sz="1200">
                          <a:solidFill>
                            <a:schemeClr val="tx1"/>
                          </a:solidFill>
                          <a:effectLst/>
                        </a:rPr>
                        <a:t>(meestal maart t/m mei)</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01528502"/>
                  </a:ext>
                </a:extLst>
              </a:tr>
              <a:tr h="190246">
                <a:tc>
                  <a:txBody>
                    <a:bodyPr/>
                    <a:lstStyle/>
                    <a:p>
                      <a:pPr>
                        <a:lnSpc>
                          <a:spcPts val="1275"/>
                        </a:lnSpc>
                        <a:spcAft>
                          <a:spcPts val="0"/>
                        </a:spcAft>
                      </a:pPr>
                      <a:r>
                        <a:rPr lang="nl-NL" sz="1200" dirty="0">
                          <a:solidFill>
                            <a:schemeClr val="tx1"/>
                          </a:solidFill>
                          <a:effectLst/>
                        </a:rPr>
                        <a:t>Binnen EU</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301100519"/>
                  </a:ext>
                </a:extLst>
              </a:tr>
              <a:tr h="190246">
                <a:tc>
                  <a:txBody>
                    <a:bodyPr/>
                    <a:lstStyle/>
                    <a:p>
                      <a:pPr>
                        <a:lnSpc>
                          <a:spcPts val="1275"/>
                        </a:lnSpc>
                        <a:spcAft>
                          <a:spcPts val="0"/>
                        </a:spcAft>
                      </a:pPr>
                      <a:r>
                        <a:rPr lang="nl-NL" sz="1200" dirty="0">
                          <a:solidFill>
                            <a:schemeClr val="tx1"/>
                          </a:solidFill>
                          <a:effectLst/>
                        </a:rPr>
                        <a:t>Bulgarije, </a:t>
                      </a:r>
                      <a:r>
                        <a:rPr lang="nl-NL" sz="1200" dirty="0" err="1">
                          <a:solidFill>
                            <a:schemeClr val="tx1"/>
                          </a:solidFill>
                          <a:effectLst/>
                        </a:rPr>
                        <a:t>Meditsinski</a:t>
                      </a:r>
                      <a:r>
                        <a:rPr lang="nl-NL" sz="1200" dirty="0">
                          <a:solidFill>
                            <a:schemeClr val="tx1"/>
                          </a:solidFill>
                          <a:effectLst/>
                        </a:rPr>
                        <a:t> </a:t>
                      </a:r>
                      <a:r>
                        <a:rPr lang="nl-NL" sz="1200" dirty="0" err="1">
                          <a:solidFill>
                            <a:schemeClr val="tx1"/>
                          </a:solidFill>
                          <a:effectLst/>
                        </a:rPr>
                        <a:t>Universitet</a:t>
                      </a:r>
                      <a:r>
                        <a:rPr lang="nl-NL" sz="1200" dirty="0">
                          <a:solidFill>
                            <a:schemeClr val="tx1"/>
                          </a:solidFill>
                          <a:effectLst/>
                        </a:rPr>
                        <a:t> Sofia</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36265575"/>
                  </a:ext>
                </a:extLst>
              </a:tr>
              <a:tr h="475919">
                <a:tc>
                  <a:txBody>
                    <a:bodyPr/>
                    <a:lstStyle/>
                    <a:p>
                      <a:pPr>
                        <a:lnSpc>
                          <a:spcPts val="1275"/>
                        </a:lnSpc>
                        <a:spcAft>
                          <a:spcPts val="0"/>
                        </a:spcAft>
                      </a:pPr>
                      <a:r>
                        <a:rPr lang="nl-NL" sz="1200" dirty="0">
                          <a:solidFill>
                            <a:schemeClr val="tx1"/>
                          </a:solidFill>
                          <a:effectLst/>
                        </a:rPr>
                        <a:t>Duitsland, Johannes </a:t>
                      </a:r>
                      <a:r>
                        <a:rPr lang="nl-NL" sz="1200" dirty="0" err="1">
                          <a:solidFill>
                            <a:schemeClr val="tx1"/>
                          </a:solidFill>
                          <a:effectLst/>
                        </a:rPr>
                        <a:t>Gutenberg</a:t>
                      </a:r>
                      <a:r>
                        <a:rPr lang="nl-NL" sz="1200" dirty="0">
                          <a:solidFill>
                            <a:schemeClr val="tx1"/>
                          </a:solidFill>
                          <a:effectLst/>
                        </a:rPr>
                        <a:t> </a:t>
                      </a:r>
                      <a:r>
                        <a:rPr lang="nl-NL" sz="1200" dirty="0" err="1">
                          <a:solidFill>
                            <a:schemeClr val="tx1"/>
                          </a:solidFill>
                          <a:effectLst/>
                        </a:rPr>
                        <a:t>Universität</a:t>
                      </a:r>
                      <a:r>
                        <a:rPr lang="nl-NL" sz="1200" dirty="0">
                          <a:solidFill>
                            <a:schemeClr val="tx1"/>
                          </a:solidFill>
                          <a:effectLst/>
                        </a:rPr>
                        <a:t>, Mainz</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dirty="0">
                          <a:solidFill>
                            <a:schemeClr val="tx1"/>
                          </a:solidFill>
                          <a:effectLst/>
                        </a:rPr>
                        <a:t>1</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dirty="0">
                          <a:solidFill>
                            <a:schemeClr val="tx1"/>
                          </a:solidFill>
                          <a:effectLst/>
                        </a:rPr>
                        <a:t>1</a:t>
                      </a:r>
                    </a:p>
                    <a:p>
                      <a:pPr algn="ctr">
                        <a:lnSpc>
                          <a:spcPts val="1275"/>
                        </a:lnSpc>
                        <a:spcAft>
                          <a:spcPts val="0"/>
                        </a:spcAft>
                      </a:pPr>
                      <a:r>
                        <a:rPr lang="nl-NL" sz="1200" dirty="0">
                          <a:solidFill>
                            <a:schemeClr val="tx1"/>
                          </a:solidFill>
                          <a:effectLst/>
                        </a:rPr>
                        <a:t>(half oktober </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a:solidFill>
                            <a:schemeClr val="tx1"/>
                          </a:solidFill>
                          <a:effectLst/>
                        </a:rPr>
                        <a:t>t/m half februari!)</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56786570"/>
                  </a:ext>
                </a:extLst>
              </a:tr>
              <a:tr h="190246">
                <a:tc>
                  <a:txBody>
                    <a:bodyPr/>
                    <a:lstStyle/>
                    <a:p>
                      <a:pPr>
                        <a:lnSpc>
                          <a:spcPts val="1275"/>
                        </a:lnSpc>
                        <a:spcAft>
                          <a:spcPts val="0"/>
                        </a:spcAft>
                      </a:pPr>
                      <a:r>
                        <a:rPr lang="en-US" sz="1200" dirty="0" err="1">
                          <a:solidFill>
                            <a:schemeClr val="tx1"/>
                          </a:solidFill>
                          <a:effectLst/>
                        </a:rPr>
                        <a:t>Ierland</a:t>
                      </a:r>
                      <a:r>
                        <a:rPr lang="en-US" sz="1200" dirty="0">
                          <a:solidFill>
                            <a:schemeClr val="tx1"/>
                          </a:solidFill>
                          <a:effectLst/>
                        </a:rPr>
                        <a:t>, University College Cork, Cork</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dirty="0">
                          <a:solidFill>
                            <a:schemeClr val="tx1"/>
                          </a:solidFill>
                          <a:effectLst/>
                        </a:rPr>
                        <a:t>2</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745398694"/>
                  </a:ext>
                </a:extLst>
              </a:tr>
              <a:tr h="190246">
                <a:tc>
                  <a:txBody>
                    <a:bodyPr/>
                    <a:lstStyle/>
                    <a:p>
                      <a:pPr>
                        <a:lnSpc>
                          <a:spcPts val="1275"/>
                        </a:lnSpc>
                        <a:spcAft>
                          <a:spcPts val="0"/>
                        </a:spcAft>
                      </a:pPr>
                      <a:r>
                        <a:rPr lang="nl-NL" sz="1200" dirty="0">
                          <a:solidFill>
                            <a:schemeClr val="tx1"/>
                          </a:solidFill>
                          <a:effectLst/>
                        </a:rPr>
                        <a:t>Italië,  </a:t>
                      </a:r>
                      <a:r>
                        <a:rPr lang="nl-NL" sz="1200" dirty="0" err="1">
                          <a:solidFill>
                            <a:schemeClr val="tx1"/>
                          </a:solidFill>
                          <a:effectLst/>
                        </a:rPr>
                        <a:t>Università</a:t>
                      </a:r>
                      <a:r>
                        <a:rPr lang="nl-NL" sz="1200" dirty="0">
                          <a:solidFill>
                            <a:schemeClr val="tx1"/>
                          </a:solidFill>
                          <a:effectLst/>
                        </a:rPr>
                        <a:t> </a:t>
                      </a:r>
                      <a:r>
                        <a:rPr lang="nl-NL" sz="1200" dirty="0" err="1">
                          <a:solidFill>
                            <a:schemeClr val="tx1"/>
                          </a:solidFill>
                          <a:effectLst/>
                        </a:rPr>
                        <a:t>degli</a:t>
                      </a:r>
                      <a:r>
                        <a:rPr lang="nl-NL" sz="1200" dirty="0">
                          <a:solidFill>
                            <a:schemeClr val="tx1"/>
                          </a:solidFill>
                          <a:effectLst/>
                        </a:rPr>
                        <a:t> Studi di Torino, Turijn</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0703749"/>
                  </a:ext>
                </a:extLst>
              </a:tr>
              <a:tr h="190246">
                <a:tc>
                  <a:txBody>
                    <a:bodyPr/>
                    <a:lstStyle/>
                    <a:p>
                      <a:pPr>
                        <a:lnSpc>
                          <a:spcPts val="1275"/>
                        </a:lnSpc>
                        <a:spcAft>
                          <a:spcPts val="0"/>
                        </a:spcAft>
                      </a:pPr>
                      <a:r>
                        <a:rPr lang="en-US" sz="1200" dirty="0" err="1">
                          <a:solidFill>
                            <a:schemeClr val="tx1"/>
                          </a:solidFill>
                          <a:effectLst/>
                        </a:rPr>
                        <a:t>Spanje</a:t>
                      </a:r>
                      <a:r>
                        <a:rPr lang="en-US" sz="1200" dirty="0">
                          <a:solidFill>
                            <a:schemeClr val="tx1"/>
                          </a:solidFill>
                          <a:effectLst/>
                        </a:rPr>
                        <a:t>, </a:t>
                      </a:r>
                      <a:r>
                        <a:rPr lang="en-US" sz="1200" dirty="0" err="1">
                          <a:solidFill>
                            <a:schemeClr val="tx1"/>
                          </a:solidFill>
                          <a:effectLst/>
                        </a:rPr>
                        <a:t>Universdad</a:t>
                      </a:r>
                      <a:r>
                        <a:rPr lang="en-US" sz="1200" dirty="0">
                          <a:solidFill>
                            <a:schemeClr val="tx1"/>
                          </a:solidFill>
                          <a:effectLst/>
                        </a:rPr>
                        <a:t> CEU Cardenal Herrera, Valencia</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dirty="0">
                          <a:solidFill>
                            <a:schemeClr val="tx1"/>
                          </a:solidFill>
                          <a:effectLst/>
                        </a:rPr>
                        <a:t>2</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62617289"/>
                  </a:ext>
                </a:extLst>
              </a:tr>
              <a:tr h="288344">
                <a:tc>
                  <a:txBody>
                    <a:bodyPr/>
                    <a:lstStyle/>
                    <a:p>
                      <a:pPr>
                        <a:lnSpc>
                          <a:spcPts val="1275"/>
                        </a:lnSpc>
                        <a:spcAft>
                          <a:spcPts val="0"/>
                        </a:spcAft>
                      </a:pPr>
                      <a:r>
                        <a:rPr lang="nl-NL" sz="1200" dirty="0">
                          <a:solidFill>
                            <a:schemeClr val="tx1"/>
                          </a:solidFill>
                          <a:effectLst/>
                        </a:rPr>
                        <a:t>Zweden, </a:t>
                      </a:r>
                      <a:r>
                        <a:rPr lang="nl-NL" sz="1200" dirty="0" err="1">
                          <a:solidFill>
                            <a:schemeClr val="tx1"/>
                          </a:solidFill>
                          <a:effectLst/>
                        </a:rPr>
                        <a:t>Karolinska</a:t>
                      </a:r>
                      <a:r>
                        <a:rPr lang="nl-NL" sz="1200" dirty="0">
                          <a:solidFill>
                            <a:schemeClr val="tx1"/>
                          </a:solidFill>
                          <a:effectLst/>
                        </a:rPr>
                        <a:t> </a:t>
                      </a:r>
                      <a:r>
                        <a:rPr lang="nl-NL" sz="1200" dirty="0" err="1">
                          <a:solidFill>
                            <a:schemeClr val="tx1"/>
                          </a:solidFill>
                          <a:effectLst/>
                        </a:rPr>
                        <a:t>Institutet</a:t>
                      </a:r>
                      <a:r>
                        <a:rPr lang="nl-NL" sz="1200" dirty="0">
                          <a:solidFill>
                            <a:schemeClr val="tx1"/>
                          </a:solidFill>
                          <a:effectLst/>
                        </a:rPr>
                        <a:t>, </a:t>
                      </a:r>
                      <a:r>
                        <a:rPr lang="nl-NL" sz="1200" dirty="0" err="1">
                          <a:solidFill>
                            <a:schemeClr val="tx1"/>
                          </a:solidFill>
                          <a:effectLst/>
                        </a:rPr>
                        <a:t>Huddinge</a:t>
                      </a:r>
                      <a:r>
                        <a:rPr lang="nl-NL" sz="1200" dirty="0">
                          <a:solidFill>
                            <a:schemeClr val="tx1"/>
                          </a:solidFill>
                          <a:effectLst/>
                        </a:rPr>
                        <a:t>/Stockholm</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dirty="0">
                          <a:solidFill>
                            <a:schemeClr val="tx1"/>
                          </a:solidFill>
                          <a:effectLst/>
                        </a:rPr>
                        <a:t>2</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03555211"/>
                  </a:ext>
                </a:extLst>
              </a:tr>
              <a:tr h="190246">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04274111"/>
                  </a:ext>
                </a:extLst>
              </a:tr>
              <a:tr h="190246">
                <a:tc>
                  <a:txBody>
                    <a:bodyPr/>
                    <a:lstStyle/>
                    <a:p>
                      <a:pPr>
                        <a:lnSpc>
                          <a:spcPts val="1275"/>
                        </a:lnSpc>
                        <a:spcAft>
                          <a:spcPts val="0"/>
                        </a:spcAft>
                      </a:pPr>
                      <a:r>
                        <a:rPr lang="nl-NL" sz="1200" dirty="0">
                          <a:solidFill>
                            <a:schemeClr val="tx1"/>
                          </a:solidFill>
                          <a:effectLst/>
                        </a:rPr>
                        <a:t>Buiten EU</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25867002"/>
                  </a:ext>
                </a:extLst>
              </a:tr>
              <a:tr h="190246">
                <a:tc>
                  <a:txBody>
                    <a:bodyPr/>
                    <a:lstStyle/>
                    <a:p>
                      <a:pPr>
                        <a:lnSpc>
                          <a:spcPts val="1275"/>
                        </a:lnSpc>
                        <a:spcAft>
                          <a:spcPts val="0"/>
                        </a:spcAft>
                      </a:pPr>
                      <a:r>
                        <a:rPr lang="en-US" sz="1200" dirty="0" err="1">
                          <a:solidFill>
                            <a:schemeClr val="tx1"/>
                          </a:solidFill>
                          <a:effectLst/>
                        </a:rPr>
                        <a:t>Brazilië</a:t>
                      </a:r>
                      <a:r>
                        <a:rPr lang="en-US" sz="1200" dirty="0">
                          <a:solidFill>
                            <a:schemeClr val="tx1"/>
                          </a:solidFill>
                          <a:effectLst/>
                        </a:rPr>
                        <a:t>, The Federal University of Pelotas</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84511723"/>
                  </a:ext>
                </a:extLst>
              </a:tr>
              <a:tr h="190246">
                <a:tc>
                  <a:txBody>
                    <a:bodyPr/>
                    <a:lstStyle/>
                    <a:p>
                      <a:pPr>
                        <a:lnSpc>
                          <a:spcPts val="1275"/>
                        </a:lnSpc>
                        <a:spcAft>
                          <a:spcPts val="0"/>
                        </a:spcAft>
                      </a:pPr>
                      <a:r>
                        <a:rPr lang="nl-NL" sz="1200" dirty="0">
                          <a:solidFill>
                            <a:schemeClr val="tx1"/>
                          </a:solidFill>
                          <a:effectLst/>
                          <a:highlight>
                            <a:srgbClr val="FFFF00"/>
                          </a:highlight>
                        </a:rPr>
                        <a:t>Chili, </a:t>
                      </a:r>
                      <a:r>
                        <a:rPr lang="nl-NL" sz="1200" dirty="0" err="1">
                          <a:solidFill>
                            <a:schemeClr val="tx1"/>
                          </a:solidFill>
                          <a:effectLst/>
                          <a:highlight>
                            <a:srgbClr val="FFFF00"/>
                          </a:highlight>
                        </a:rPr>
                        <a:t>Universidad</a:t>
                      </a:r>
                      <a:r>
                        <a:rPr lang="nl-NL" sz="1200" dirty="0">
                          <a:solidFill>
                            <a:schemeClr val="tx1"/>
                          </a:solidFill>
                          <a:effectLst/>
                          <a:highlight>
                            <a:srgbClr val="FFFF00"/>
                          </a:highlight>
                        </a:rPr>
                        <a:t> de </a:t>
                      </a:r>
                      <a:r>
                        <a:rPr lang="nl-NL" sz="1200" dirty="0" err="1">
                          <a:solidFill>
                            <a:schemeClr val="tx1"/>
                          </a:solidFill>
                          <a:effectLst/>
                          <a:highlight>
                            <a:srgbClr val="FFFF00"/>
                          </a:highlight>
                        </a:rPr>
                        <a:t>Concepción</a:t>
                      </a:r>
                      <a:r>
                        <a:rPr lang="nl-NL" sz="1200" dirty="0">
                          <a:solidFill>
                            <a:schemeClr val="tx1"/>
                          </a:solidFill>
                          <a:effectLst/>
                          <a:highlight>
                            <a:srgbClr val="FFFF00"/>
                          </a:highlight>
                        </a:rPr>
                        <a:t>, </a:t>
                      </a:r>
                      <a:r>
                        <a:rPr lang="nl-NL" sz="1200" dirty="0" err="1">
                          <a:solidFill>
                            <a:schemeClr val="tx1"/>
                          </a:solidFill>
                          <a:effectLst/>
                          <a:highlight>
                            <a:srgbClr val="FFFF00"/>
                          </a:highlight>
                        </a:rPr>
                        <a:t>Concepción</a:t>
                      </a:r>
                      <a:r>
                        <a:rPr lang="nl-NL" sz="1200" dirty="0">
                          <a:solidFill>
                            <a:schemeClr val="tx1"/>
                          </a:solidFill>
                          <a:effectLst/>
                        </a:rPr>
                        <a:t>*</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dirty="0" err="1">
                          <a:solidFill>
                            <a:schemeClr val="tx1"/>
                          </a:solidFill>
                          <a:effectLst/>
                        </a:rPr>
                        <a:t>nvt</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10018397"/>
                  </a:ext>
                </a:extLst>
              </a:tr>
              <a:tr h="475919">
                <a:tc>
                  <a:txBody>
                    <a:bodyPr/>
                    <a:lstStyle/>
                    <a:p>
                      <a:pPr>
                        <a:lnSpc>
                          <a:spcPts val="1275"/>
                        </a:lnSpc>
                        <a:spcAft>
                          <a:spcPts val="0"/>
                        </a:spcAft>
                      </a:pPr>
                      <a:r>
                        <a:rPr lang="en-US" sz="1200" dirty="0" err="1">
                          <a:solidFill>
                            <a:schemeClr val="tx1"/>
                          </a:solidFill>
                          <a:effectLst/>
                        </a:rPr>
                        <a:t>Indonesië</a:t>
                      </a:r>
                      <a:r>
                        <a:rPr lang="en-US" sz="1200" dirty="0">
                          <a:solidFill>
                            <a:schemeClr val="tx1"/>
                          </a:solidFill>
                          <a:effectLst/>
                        </a:rPr>
                        <a:t>,  </a:t>
                      </a:r>
                      <a:r>
                        <a:rPr lang="en-US" sz="1200" dirty="0" err="1">
                          <a:solidFill>
                            <a:schemeClr val="tx1"/>
                          </a:solidFill>
                          <a:effectLst/>
                        </a:rPr>
                        <a:t>Universitas</a:t>
                      </a:r>
                      <a:r>
                        <a:rPr lang="en-US" sz="1200" dirty="0">
                          <a:solidFill>
                            <a:schemeClr val="tx1"/>
                          </a:solidFill>
                          <a:effectLst/>
                        </a:rPr>
                        <a:t> Indonesia, Jakarta</a:t>
                      </a:r>
                      <a:endParaRPr lang="nl-NL" sz="1200" dirty="0">
                        <a:solidFill>
                          <a:schemeClr val="tx1"/>
                        </a:solidFill>
                        <a:effectLst/>
                      </a:endParaRPr>
                    </a:p>
                    <a:p>
                      <a:pPr>
                        <a:lnSpc>
                          <a:spcPts val="1275"/>
                        </a:lnSpc>
                        <a:spcAft>
                          <a:spcPts val="0"/>
                        </a:spcAft>
                      </a:pPr>
                      <a:r>
                        <a:rPr lang="en-US" sz="1200" dirty="0">
                          <a:solidFill>
                            <a:schemeClr val="tx1"/>
                          </a:solidFill>
                          <a:effectLst/>
                        </a:rPr>
                        <a:t>China, Wuhan University</a:t>
                      </a:r>
                      <a:endParaRPr lang="nl-NL" sz="1200" dirty="0">
                        <a:solidFill>
                          <a:schemeClr val="tx1"/>
                        </a:solidFill>
                        <a:effectLst/>
                      </a:endParaRPr>
                    </a:p>
                    <a:p>
                      <a:pPr>
                        <a:lnSpc>
                          <a:spcPts val="1275"/>
                        </a:lnSpc>
                        <a:spcAft>
                          <a:spcPts val="0"/>
                        </a:spcAft>
                      </a:pPr>
                      <a:r>
                        <a:rPr lang="en-US" sz="1200" dirty="0">
                          <a:solidFill>
                            <a:schemeClr val="tx1"/>
                          </a:solidFill>
                          <a:effectLst/>
                        </a:rPr>
                        <a:t>China, Guangzhou Medical University</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dirty="0">
                          <a:solidFill>
                            <a:schemeClr val="tx1"/>
                          </a:solidFill>
                          <a:effectLst/>
                        </a:rPr>
                        <a:t>2</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75"/>
                        </a:lnSpc>
                        <a:spcAft>
                          <a:spcPts val="0"/>
                        </a:spcAft>
                      </a:pPr>
                      <a:r>
                        <a:rPr lang="nl-NL" sz="1200">
                          <a:solidFill>
                            <a:schemeClr val="tx1"/>
                          </a:solidFill>
                          <a:effectLst/>
                        </a:rPr>
                        <a:t>2</a:t>
                      </a:r>
                    </a:p>
                    <a:p>
                      <a:pPr algn="ctr">
                        <a:lnSpc>
                          <a:spcPts val="1275"/>
                        </a:lnSpc>
                        <a:spcAft>
                          <a:spcPts val="0"/>
                        </a:spcAft>
                      </a:pPr>
                      <a:r>
                        <a:rPr lang="nl-NL" sz="1200">
                          <a:solidFill>
                            <a:schemeClr val="tx1"/>
                          </a:solidFill>
                          <a:effectLst/>
                        </a:rPr>
                        <a:t>(half mei t/m half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1275"/>
                        </a:lnSpc>
                        <a:spcAft>
                          <a:spcPts val="0"/>
                        </a:spcAft>
                      </a:pPr>
                      <a:r>
                        <a:rPr lang="nl-NL" sz="1200" dirty="0">
                          <a:solidFill>
                            <a:schemeClr val="tx1"/>
                          </a:solidFill>
                          <a:effectLst/>
                        </a:rPr>
                        <a:t>augustus)</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5000"/>
                        </a:lnSpc>
                      </a:pPr>
                      <a:endParaRPr lang="nl-NL" sz="1200">
                        <a:solidFill>
                          <a:schemeClr val="tx1"/>
                        </a:solidFill>
                        <a:effectLst/>
                        <a:latin typeface="Calibri" panose="020F0502020204030204" pitchFamily="34"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15051612"/>
                  </a:ext>
                </a:extLst>
              </a:tr>
              <a:tr h="190246">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lnSpc>
                          <a:spcPts val="1275"/>
                        </a:lnSpc>
                        <a:spcAft>
                          <a:spcPts val="0"/>
                        </a:spcAft>
                      </a:pPr>
                      <a:r>
                        <a:rPr lang="nl-NL" sz="1200" dirty="0">
                          <a:solidFill>
                            <a:schemeClr val="tx1"/>
                          </a:solidFill>
                          <a:effectLst/>
                        </a:rPr>
                        <a:t> </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lnSpc>
                          <a:spcPts val="1275"/>
                        </a:lnSpc>
                        <a:spcAft>
                          <a:spcPts val="0"/>
                        </a:spcAft>
                      </a:pPr>
                      <a:r>
                        <a:rPr lang="nl-NL" sz="1200">
                          <a:solidFill>
                            <a:schemeClr val="tx1"/>
                          </a:solidFill>
                          <a:effectLst/>
                        </a:rPr>
                        <a:t> </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76759122"/>
                  </a:ext>
                </a:extLst>
              </a:tr>
              <a:tr h="256067">
                <a:tc>
                  <a:txBody>
                    <a:bodyPr/>
                    <a:lstStyle/>
                    <a:p>
                      <a:pPr>
                        <a:lnSpc>
                          <a:spcPts val="1275"/>
                        </a:lnSpc>
                        <a:spcAft>
                          <a:spcPts val="0"/>
                        </a:spcAft>
                      </a:pPr>
                      <a:r>
                        <a:rPr lang="nl-NL" sz="1200" dirty="0">
                          <a:solidFill>
                            <a:schemeClr val="tx1"/>
                          </a:solidFill>
                          <a:effectLst/>
                        </a:rPr>
                        <a:t>                                                                               Totaal:</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15</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ts val="1275"/>
                        </a:lnSpc>
                        <a:spcAft>
                          <a:spcPts val="0"/>
                        </a:spcAft>
                      </a:pPr>
                      <a:r>
                        <a:rPr lang="nl-NL" sz="1200">
                          <a:solidFill>
                            <a:schemeClr val="tx1"/>
                          </a:solidFill>
                          <a:effectLst/>
                        </a:rPr>
                        <a:t>2</a:t>
                      </a:r>
                      <a:endParaRPr lang="nl-NL"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algn="r">
                        <a:lnSpc>
                          <a:spcPts val="1275"/>
                        </a:lnSpc>
                        <a:spcAft>
                          <a:spcPts val="0"/>
                        </a:spcAft>
                      </a:pPr>
                      <a:r>
                        <a:rPr lang="nl-NL" sz="1200" dirty="0">
                          <a:solidFill>
                            <a:schemeClr val="tx1"/>
                          </a:solidFill>
                          <a:effectLst/>
                        </a:rPr>
                        <a:t>5</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algn="r">
                        <a:lnSpc>
                          <a:spcPts val="1275"/>
                        </a:lnSpc>
                        <a:spcAft>
                          <a:spcPts val="0"/>
                        </a:spcAft>
                      </a:pPr>
                      <a:r>
                        <a:rPr lang="nl-NL" sz="1200" dirty="0">
                          <a:solidFill>
                            <a:schemeClr val="tx1"/>
                          </a:solidFill>
                          <a:effectLst/>
                        </a:rPr>
                        <a:t> 8</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29889937"/>
                  </a:ext>
                </a:extLst>
              </a:tr>
              <a:tr h="568913">
                <a:tc gridSpan="3">
                  <a:txBody>
                    <a:bodyPr/>
                    <a:lstStyle/>
                    <a:p>
                      <a:pPr marL="171450" indent="-171450">
                        <a:lnSpc>
                          <a:spcPts val="1275"/>
                        </a:lnSpc>
                        <a:spcAft>
                          <a:spcPts val="0"/>
                        </a:spcAft>
                        <a:buFont typeface="Arial" panose="020B0604020202020204" pitchFamily="34" charset="0"/>
                        <a:buChar char="•"/>
                      </a:pPr>
                      <a:r>
                        <a:rPr lang="nl-NL" sz="1000" b="1" kern="1200" dirty="0">
                          <a:solidFill>
                            <a:schemeClr val="tx1"/>
                          </a:solidFill>
                          <a:effectLst/>
                          <a:highlight>
                            <a:srgbClr val="FFFF00"/>
                          </a:highlight>
                          <a:latin typeface="+mn-lt"/>
                          <a:ea typeface="+mn-ea"/>
                          <a:cs typeface="+mn-cs"/>
                        </a:rPr>
                        <a:t>Voorlopig is er geen uitwisseling met Chili mogelijk vanwege aanpassingen van het curriculum aldaar</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nl-NL"/>
                    </a:p>
                  </a:txBody>
                  <a:tcPr/>
                </a:tc>
                <a:tc hMerge="1">
                  <a:txBody>
                    <a:bodyPr/>
                    <a:lstStyle/>
                    <a:p>
                      <a:endParaRPr lang="nl-NL"/>
                    </a:p>
                  </a:txBody>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4307591"/>
                  </a:ext>
                </a:extLst>
              </a:tr>
              <a:tr h="190246">
                <a:tc gridSpan="2">
                  <a:txBody>
                    <a:bodyPr/>
                    <a:lstStyle/>
                    <a:p>
                      <a:pPr>
                        <a:lnSpc>
                          <a:spcPts val="1275"/>
                        </a:lnSpc>
                        <a:spcAft>
                          <a:spcPts val="0"/>
                        </a:spcAft>
                      </a:pPr>
                      <a:r>
                        <a:rPr lang="nl-NL" sz="1200" dirty="0">
                          <a:solidFill>
                            <a:schemeClr val="tx1"/>
                          </a:solidFill>
                          <a:effectLst/>
                        </a:rPr>
                        <a:t>Eventuele loting: na kerstvakantie</a:t>
                      </a:r>
                      <a:endParaRPr lang="nl-NL"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nl-NL"/>
                    </a:p>
                  </a:txBody>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15000"/>
                        </a:lnSpc>
                      </a:pPr>
                      <a:endParaRPr lang="nl-NL" sz="1200" dirty="0">
                        <a:solidFill>
                          <a:schemeClr val="tx1"/>
                        </a:solidFill>
                        <a:effectLst/>
                        <a:latin typeface="Calibri" panose="020F0502020204030204" pitchFamily="34" charset="0"/>
                      </a:endParaRPr>
                    </a:p>
                  </a:txBody>
                  <a:tcPr marL="31191" marR="31191"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81534"/>
                  </a:ext>
                </a:extLst>
              </a:tr>
            </a:tbl>
          </a:graphicData>
        </a:graphic>
      </p:graphicFrame>
      <p:pic>
        <p:nvPicPr>
          <p:cNvPr id="2049" name="LogoVoorvel">
            <a:extLst>
              <a:ext uri="{FF2B5EF4-FFF2-40B4-BE49-F238E27FC236}">
                <a16:creationId xmlns:a16="http://schemas.microsoft.com/office/drawing/2014/main" id="{7DC9030E-96FE-4A33-A699-31F20AE992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0772" y="90175"/>
            <a:ext cx="4166568" cy="41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17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46856" y="548680"/>
            <a:ext cx="8229600" cy="1139825"/>
          </a:xfrm>
          <a:prstGeom prst="rect">
            <a:avLst/>
          </a:prstGeom>
        </p:spPr>
        <p:txBody>
          <a:bodyPr vert="horz" lIns="0" tIns="0" rIns="0" bIns="0" rtlCol="0" anchor="ctr">
            <a:noAutofit/>
          </a:bodyPr>
          <a:lst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a:lstStyle>
          <a:p>
            <a:r>
              <a:rPr lang="nl-NL" b="0" dirty="0">
                <a:cs typeface="Arial" charset="0"/>
              </a:rPr>
              <a:t>Exchange stageplek </a:t>
            </a:r>
            <a:r>
              <a:rPr lang="nl-NL" b="0" i="1" dirty="0">
                <a:cs typeface="Arial" charset="0"/>
              </a:rPr>
              <a:t>zelf</a:t>
            </a:r>
            <a:r>
              <a:rPr lang="nl-NL" b="0" dirty="0">
                <a:cs typeface="Arial" charset="0"/>
              </a:rPr>
              <a:t> regelen:</a:t>
            </a:r>
          </a:p>
        </p:txBody>
      </p:sp>
      <p:sp>
        <p:nvSpPr>
          <p:cNvPr id="5" name="Rectangle 4"/>
          <p:cNvSpPr txBox="1">
            <a:spLocks noChangeArrowheads="1"/>
          </p:cNvSpPr>
          <p:nvPr/>
        </p:nvSpPr>
        <p:spPr>
          <a:xfrm>
            <a:off x="251520" y="1484784"/>
            <a:ext cx="8892480" cy="4473575"/>
          </a:xfrm>
          <a:prstGeom prst="rect">
            <a:avLst/>
          </a:prstGeom>
        </p:spPr>
        <p:txBody>
          <a:bodyPr vert="horz" lIns="0" tIns="0" rIns="0" bIns="0" rtlCol="0">
            <a:noAutofit/>
          </a:bodyPr>
          <a:lst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pPr>
            <a:r>
              <a:rPr lang="nl-NL" dirty="0">
                <a:cs typeface="Arial" charset="0"/>
              </a:rPr>
              <a:t>Zoek </a:t>
            </a:r>
            <a:r>
              <a:rPr lang="nl-NL" i="1" u="sng" dirty="0">
                <a:cs typeface="Arial" charset="0"/>
              </a:rPr>
              <a:t>zelf</a:t>
            </a:r>
            <a:r>
              <a:rPr lang="nl-NL" dirty="0">
                <a:cs typeface="Arial" charset="0"/>
              </a:rPr>
              <a:t> een stageplaats, zoek </a:t>
            </a:r>
            <a:r>
              <a:rPr lang="nl-NL" i="1" u="sng" dirty="0">
                <a:cs typeface="Arial" charset="0"/>
              </a:rPr>
              <a:t>zelf</a:t>
            </a:r>
            <a:r>
              <a:rPr lang="nl-NL" dirty="0">
                <a:cs typeface="Arial" charset="0"/>
              </a:rPr>
              <a:t> contact en leg schriftelijk vast :</a:t>
            </a:r>
          </a:p>
          <a:p>
            <a:pPr lvl="1">
              <a:lnSpc>
                <a:spcPct val="120000"/>
              </a:lnSpc>
            </a:pPr>
            <a:r>
              <a:rPr lang="nl-NL" sz="1800" dirty="0">
                <a:solidFill>
                  <a:schemeClr val="accent3">
                    <a:lumMod val="75000"/>
                  </a:schemeClr>
                </a:solidFill>
                <a:cs typeface="Arial" charset="0"/>
              </a:rPr>
              <a:t>de periode dat je welkom bent</a:t>
            </a:r>
          </a:p>
          <a:p>
            <a:pPr lvl="1">
              <a:lnSpc>
                <a:spcPct val="120000"/>
              </a:lnSpc>
            </a:pPr>
            <a:r>
              <a:rPr lang="nl-NL" sz="1800" dirty="0">
                <a:solidFill>
                  <a:schemeClr val="accent3">
                    <a:lumMod val="75000"/>
                  </a:schemeClr>
                </a:solidFill>
                <a:cs typeface="Arial" charset="0"/>
              </a:rPr>
              <a:t>wat je tijdens je stage kunt doen (je doel!)</a:t>
            </a:r>
          </a:p>
          <a:p>
            <a:pPr lvl="1">
              <a:lnSpc>
                <a:spcPct val="120000"/>
              </a:lnSpc>
            </a:pPr>
            <a:r>
              <a:rPr lang="nl-NL" sz="1800" dirty="0">
                <a:solidFill>
                  <a:schemeClr val="accent3">
                    <a:lumMod val="75000"/>
                  </a:schemeClr>
                </a:solidFill>
                <a:cs typeface="Arial" charset="0"/>
              </a:rPr>
              <a:t>wie je gaat begeleiden</a:t>
            </a:r>
          </a:p>
          <a:p>
            <a:pPr lvl="1">
              <a:lnSpc>
                <a:spcPct val="120000"/>
              </a:lnSpc>
            </a:pPr>
            <a:r>
              <a:rPr lang="nl-NL" sz="1800" dirty="0">
                <a:solidFill>
                  <a:schemeClr val="accent3">
                    <a:lumMod val="75000"/>
                  </a:schemeClr>
                </a:solidFill>
                <a:cs typeface="Arial" charset="0"/>
              </a:rPr>
              <a:t>hoe je ‘bewijslast’ wordt vastgelegd</a:t>
            </a:r>
          </a:p>
          <a:p>
            <a:pPr>
              <a:lnSpc>
                <a:spcPct val="120000"/>
              </a:lnSpc>
            </a:pPr>
            <a:r>
              <a:rPr lang="nl-NL" dirty="0">
                <a:cs typeface="Arial" charset="0"/>
              </a:rPr>
              <a:t>Zoek contact met de coördinator van het blok waarvoor je studiepunten wilt behalen en leg vast:</a:t>
            </a:r>
          </a:p>
          <a:p>
            <a:pPr lvl="1">
              <a:lnSpc>
                <a:spcPct val="120000"/>
              </a:lnSpc>
            </a:pPr>
            <a:r>
              <a:rPr lang="nl-NL" sz="1800" dirty="0">
                <a:solidFill>
                  <a:schemeClr val="accent3">
                    <a:lumMod val="75000"/>
                  </a:schemeClr>
                </a:solidFill>
                <a:cs typeface="Arial" charset="0"/>
              </a:rPr>
              <a:t>welke periode je weggaat</a:t>
            </a:r>
          </a:p>
          <a:p>
            <a:pPr lvl="1">
              <a:lnSpc>
                <a:spcPct val="120000"/>
              </a:lnSpc>
            </a:pPr>
            <a:r>
              <a:rPr lang="nl-NL" sz="1800" dirty="0">
                <a:solidFill>
                  <a:schemeClr val="accent3">
                    <a:lumMod val="75000"/>
                  </a:schemeClr>
                </a:solidFill>
                <a:cs typeface="Arial" charset="0"/>
              </a:rPr>
              <a:t>wat je tijdens je stage gaat doen (je doel!)</a:t>
            </a:r>
          </a:p>
          <a:p>
            <a:pPr lvl="1">
              <a:lnSpc>
                <a:spcPct val="120000"/>
              </a:lnSpc>
            </a:pPr>
            <a:r>
              <a:rPr lang="nl-NL" sz="1800" dirty="0">
                <a:solidFill>
                  <a:schemeClr val="accent3">
                    <a:lumMod val="75000"/>
                  </a:schemeClr>
                </a:solidFill>
                <a:cs typeface="Arial" charset="0"/>
              </a:rPr>
              <a:t>wie je begeleider is</a:t>
            </a:r>
          </a:p>
          <a:p>
            <a:pPr lvl="1">
              <a:lnSpc>
                <a:spcPct val="120000"/>
              </a:lnSpc>
            </a:pPr>
            <a:r>
              <a:rPr lang="nl-NL" sz="1800" dirty="0">
                <a:solidFill>
                  <a:schemeClr val="accent3">
                    <a:lumMod val="75000"/>
                  </a:schemeClr>
                </a:solidFill>
                <a:cs typeface="Arial" charset="0"/>
              </a:rPr>
              <a:t>welke ‘bewijslast’ je moet overhandigen om studiepunten te verkrijgen</a:t>
            </a:r>
          </a:p>
          <a:p>
            <a:pPr>
              <a:lnSpc>
                <a:spcPct val="120000"/>
              </a:lnSpc>
            </a:pPr>
            <a:r>
              <a:rPr lang="nl-NL" dirty="0">
                <a:cs typeface="Arial" charset="0"/>
              </a:rPr>
              <a:t>Neem contact op met het Radboudumc International Office</a:t>
            </a:r>
          </a:p>
          <a:p>
            <a:pPr lvl="1">
              <a:lnSpc>
                <a:spcPct val="120000"/>
              </a:lnSpc>
            </a:pPr>
            <a:r>
              <a:rPr lang="nl-NL" sz="1800" dirty="0">
                <a:solidFill>
                  <a:schemeClr val="accent3">
                    <a:lumMod val="75000"/>
                  </a:schemeClr>
                </a:solidFill>
                <a:cs typeface="Arial" charset="0"/>
              </a:rPr>
              <a:t>in de regel gelden dan de ‘voorwaarden’ zoals bij de gangbare stages</a:t>
            </a:r>
          </a:p>
          <a:p>
            <a:pPr>
              <a:lnSpc>
                <a:spcPct val="120000"/>
              </a:lnSpc>
            </a:pPr>
            <a:endParaRPr lang="nl-NL" sz="1900" dirty="0">
              <a:solidFill>
                <a:srgbClr val="7030A0"/>
              </a:solidFill>
              <a:latin typeface="Arial" charset="0"/>
              <a:cs typeface="Arial" charset="0"/>
            </a:endParaRPr>
          </a:p>
        </p:txBody>
      </p:sp>
    </p:spTree>
    <p:extLst>
      <p:ext uri="{BB962C8B-B14F-4D97-AF65-F5344CB8AC3E}">
        <p14:creationId xmlns:p14="http://schemas.microsoft.com/office/powerpoint/2010/main" val="2625950537"/>
      </p:ext>
    </p:extLst>
  </p:cSld>
  <p:clrMapOvr>
    <a:masterClrMapping/>
  </p:clrMapOvr>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5099</TotalTime>
  <Words>847</Words>
  <Application>Microsoft Office PowerPoint</Application>
  <PresentationFormat>Diavoorstelling (4:3)</PresentationFormat>
  <Paragraphs>177</Paragraphs>
  <Slides>10</Slides>
  <Notes>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Calibri</vt:lpstr>
      <vt:lpstr>Default Theme</vt:lpstr>
      <vt:lpstr>Op buitenland stage?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UMC St Radboud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Proef</dc:title>
  <dc:creator>z165140</dc:creator>
  <cp:lastModifiedBy>Huijnen, Bianca</cp:lastModifiedBy>
  <cp:revision>80</cp:revision>
  <cp:lastPrinted>2021-03-22T13:17:06Z</cp:lastPrinted>
  <dcterms:created xsi:type="dcterms:W3CDTF">2013-10-01T09:45:21Z</dcterms:created>
  <dcterms:modified xsi:type="dcterms:W3CDTF">2021-11-23T12:23:56Z</dcterms:modified>
</cp:coreProperties>
</file>