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312" r:id="rId4"/>
    <p:sldId id="351" r:id="rId5"/>
    <p:sldId id="354" r:id="rId6"/>
    <p:sldId id="301" r:id="rId7"/>
    <p:sldId id="304" r:id="rId8"/>
    <p:sldId id="305" r:id="rId9"/>
    <p:sldId id="307" r:id="rId10"/>
    <p:sldId id="288" r:id="rId11"/>
    <p:sldId id="263" r:id="rId12"/>
    <p:sldId id="262" r:id="rId13"/>
    <p:sldId id="347" r:id="rId14"/>
    <p:sldId id="348" r:id="rId15"/>
    <p:sldId id="279" r:id="rId16"/>
    <p:sldId id="310" r:id="rId17"/>
    <p:sldId id="338" r:id="rId18"/>
    <p:sldId id="339" r:id="rId19"/>
    <p:sldId id="340" r:id="rId20"/>
    <p:sldId id="341" r:id="rId21"/>
    <p:sldId id="280" r:id="rId22"/>
    <p:sldId id="281" r:id="rId23"/>
    <p:sldId id="283" r:id="rId24"/>
    <p:sldId id="284" r:id="rId25"/>
    <p:sldId id="342" r:id="rId26"/>
    <p:sldId id="286" r:id="rId27"/>
    <p:sldId id="353" r:id="rId28"/>
    <p:sldId id="285" r:id="rId29"/>
    <p:sldId id="350" r:id="rId30"/>
    <p:sldId id="355" r:id="rId31"/>
    <p:sldId id="337" r:id="rId32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>
      <p:cViewPr varScale="1">
        <p:scale>
          <a:sx n="66" d="100"/>
          <a:sy n="66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8953-F2B9-4C77-BA42-CEE5D68DBDA9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0AF1-4F2A-4AB5-85EC-B2A35D4A3E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Jaar 4: ex </a:t>
            </a:r>
            <a:r>
              <a:rPr lang="nl-NL" dirty="0" err="1"/>
              <a:t>cie</a:t>
            </a:r>
            <a:r>
              <a:rPr lang="nl-NL" dirty="0"/>
              <a:t> vergadering </a:t>
            </a:r>
            <a:r>
              <a:rPr lang="nl-NL" dirty="0" err="1"/>
              <a:t>BSc</a:t>
            </a:r>
            <a:r>
              <a:rPr lang="nl-NL" baseline="0" dirty="0"/>
              <a:t> examen moet maand van CKO9 plaatsvinden!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8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12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3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64D0A-84F4-4025-9EBC-9860788A3277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VSB</a:t>
            </a:r>
            <a:r>
              <a:rPr lang="nl-NL" baseline="0" dirty="0">
                <a:solidFill>
                  <a:schemeClr val="accent1"/>
                </a:solidFill>
              </a:rPr>
              <a:t> fonds: </a:t>
            </a:r>
            <a:r>
              <a:rPr lang="nl-NL" dirty="0">
                <a:solidFill>
                  <a:schemeClr val="accent1"/>
                </a:solidFill>
              </a:rPr>
              <a:t>na afstuderen, voor studie of onderzoek (deadline 1 maart!)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7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accent1"/>
                </a:solidFill>
              </a:rPr>
              <a:t>korte voorbereidende inwerkperiode op Nijmeegs lab/instituut (bijv. pipetteren, database analyse, andere technieken)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02F4-8B02-46C1-B344-7E69B40C2AE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7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02F4-8B02-46C1-B344-7E69B40C2AE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Grote</a:t>
            </a:r>
            <a:r>
              <a:rPr lang="nl-NL" baseline="0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stage: 	27 of 36 weken </a:t>
            </a:r>
            <a:r>
              <a:rPr lang="nl-NL" sz="1050" dirty="0">
                <a:solidFill>
                  <a:schemeClr val="accent1"/>
                </a:solidFill>
              </a:rPr>
              <a:t>(na hoofdvakblokken)</a:t>
            </a:r>
            <a:endParaRPr lang="nl-NL" sz="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Kleine</a:t>
            </a:r>
            <a:r>
              <a:rPr lang="nl-NL" baseline="0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stage: 18, 27 of 36 weken </a:t>
            </a:r>
            <a:r>
              <a:rPr lang="nl-NL" sz="1050" dirty="0">
                <a:solidFill>
                  <a:schemeClr val="accent1"/>
                </a:solidFill>
              </a:rPr>
              <a:t>(in kader van profiel of 2</a:t>
            </a:r>
            <a:r>
              <a:rPr lang="nl-NL" sz="1050" baseline="30000" dirty="0">
                <a:solidFill>
                  <a:schemeClr val="accent1"/>
                </a:solidFill>
              </a:rPr>
              <a:t>e</a:t>
            </a:r>
            <a:r>
              <a:rPr lang="nl-NL" sz="1050" dirty="0">
                <a:solidFill>
                  <a:schemeClr val="accent1"/>
                </a:solidFill>
              </a:rPr>
              <a:t> onderzoeksstage)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COWL:</a:t>
            </a:r>
            <a:r>
              <a:rPr lang="nl-NL" baseline="0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Deelname aan 5 </a:t>
            </a:r>
            <a:r>
              <a:rPr lang="nl-NL" dirty="0" err="1">
                <a:solidFill>
                  <a:schemeClr val="accent1"/>
                </a:solidFill>
              </a:rPr>
              <a:t>Tropico</a:t>
            </a:r>
            <a:r>
              <a:rPr lang="nl-NL" dirty="0">
                <a:solidFill>
                  <a:schemeClr val="accent1"/>
                </a:solidFill>
              </a:rPr>
              <a:t> avonden is verplicht om te mogen loten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accent1"/>
                </a:solidFill>
              </a:rPr>
              <a:t>Loting tijdens CKO5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accent1"/>
                </a:solidFill>
              </a:rPr>
              <a:t>Verplichte voorbereidingscursus van 9 avonden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accent1"/>
                </a:solidFill>
              </a:rPr>
              <a:t>Verplichte taalcursus</a:t>
            </a:r>
          </a:p>
          <a:p>
            <a:r>
              <a:rPr lang="nl-NL" dirty="0">
                <a:solidFill>
                  <a:schemeClr val="accent1"/>
                </a:solidFill>
              </a:rPr>
              <a:t>Tanzania, Ghana, Suriname, Nicaragua, Indonesië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40cc244b-2ea8-4014-b22c-75c5da4c61f5/EP10_Aanvraag_plaatsing_CKEU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ites.google.com/site/stichtingtropico/" TargetMode="External"/><Relationship Id="rId4" Type="http://schemas.openxmlformats.org/officeDocument/2006/relationships/hyperlink" Target="http://www.nphc.e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officestudents@radboudumc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boud.formstack.com/forms/grant_opportunities_to_study_abroa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-werkinstructies.screenstepslive.com/s/OSIRIS/m/37168/l/652761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u.nl/io/student/studie-stage-buitenland/beurzen/holland-scholarship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3d1f27f3-c756-4a55-9719-eb1b3e64aa99/UMCNstudentenbudget_aanvraagformulier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io/student/studie-stage-buitenland/beurzen/individuele-reissubsidie-i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g.de/11741001/research_page?tab=institutes" TargetMode="External"/><Relationship Id="rId2" Type="http://schemas.openxmlformats.org/officeDocument/2006/relationships/hyperlink" Target="https://www.ru.nl/io/english/students/outgoing-exchange/grants/radboud-max-planck-internship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http://www.mpg.de/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publish/pages/952695/erasmus_202122_grants_per_day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hyperlink" Target="http://www.erasmusplus.nl/" TargetMode="External"/><Relationship Id="rId4" Type="http://schemas.openxmlformats.org/officeDocument/2006/relationships/hyperlink" Target="https://www.ru.nl/io/student/studie-stage-buitenland/beurzen/erasmus-beur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vetia.ch/fileadmin/user_upload/Dokumente/Bereich_3/SEMP/Factsheets/Movetia_HE_SEMP_EN_Factsheet_SMS.pdf" TargetMode="External"/><Relationship Id="rId2" Type="http://schemas.openxmlformats.org/officeDocument/2006/relationships/hyperlink" Target="https://www.movetia.ch/en/programmes/europe/swiss-programme-for-erasmus/higher-education/mobilit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www.movetia.ch/fileadmin/user_upload/Dokumente/Bereich_3/SEMP/Factsheets/Movetia_HE_SEMP_EN_Factsheet_SMT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dsfonds.nl/about/organisation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www.vsbfonds.nl/beurzen" TargetMode="External"/><Relationship Id="rId7" Type="http://schemas.openxmlformats.org/officeDocument/2006/relationships/hyperlink" Target="http://www.hartstichting.nl/wetenschappelijk_onderzoek/" TargetMode="External"/><Relationship Id="rId12" Type="http://schemas.openxmlformats.org/officeDocument/2006/relationships/hyperlink" Target="http://jong.kncv.nl/studenten.7632.lynkx" TargetMode="Externa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sresearch.nl/voor-researchers" TargetMode="External"/><Relationship Id="rId11" Type="http://schemas.openxmlformats.org/officeDocument/2006/relationships/hyperlink" Target="http://www.kncv.nl/grants.14124.lynkx" TargetMode="External"/><Relationship Id="rId5" Type="http://schemas.openxmlformats.org/officeDocument/2006/relationships/hyperlink" Target="http://www.nationaalmsfonds.nl/onderzoek" TargetMode="External"/><Relationship Id="rId15" Type="http://schemas.openxmlformats.org/officeDocument/2006/relationships/image" Target="../media/image28.jpeg"/><Relationship Id="rId10" Type="http://schemas.openxmlformats.org/officeDocument/2006/relationships/hyperlink" Target="http://www.mlds.nl/wetenschappelijk-onderzoek/subsidiewijzer/" TargetMode="External"/><Relationship Id="rId4" Type="http://schemas.openxmlformats.org/officeDocument/2006/relationships/hyperlink" Target="http://www.reumafonds.nl/informatie-voor-doelgroepen/patienten/onderzoek?gclid=CNC23vOF8bACFVMetAodsk4swA" TargetMode="External"/><Relationship Id="rId9" Type="http://schemas.openxmlformats.org/officeDocument/2006/relationships/hyperlink" Target="http://www.nierstichting.nl/werk/onderzoek" TargetMode="External"/><Relationship Id="rId1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tudent-vis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u.nl/io/student/studie-stage-buitenland/brexit-uitwisseling-verenigd-koninkrijk/" TargetMode="External"/><Relationship Id="rId4" Type="http://schemas.openxmlformats.org/officeDocument/2006/relationships/hyperlink" Target="https://www.erasmusplus.org.uk/t5-visa-and-certificate-of-sponsorshi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boudumc.topdesk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adboudumc.nl/internationaloffice" TargetMode="External"/><Relationship Id="rId5" Type="http://schemas.openxmlformats.org/officeDocument/2006/relationships/hyperlink" Target="https://rufmwinternationaloffice.youcanbook.me/" TargetMode="External"/><Relationship Id="rId4" Type="http://schemas.openxmlformats.org/officeDocument/2006/relationships/hyperlink" Target="mailto:internationalofficestudents@Radboudumc.n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.nl/io/student/studie-stage-buitenland/coronavirus-uitwisseling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b3a87886-e4ec-4f1e-8229-ee62c3f329c7/Guide-BSc-internships_20172018.aspx?ext=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senjaar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ru.nl/io/student/studie-stage-buitenland/beurzen/erasmus-beurs/erasmus-stage-binnen-europa-afstuderen/" TargetMode="External"/><Relationship Id="rId4" Type="http://schemas.openxmlformats.org/officeDocument/2006/relationships/hyperlink" Target="https://www.ru.nl/io/student/studie-stage-buitenland/beurzen/vsbfonds-beur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adboudumc.nl/getmedia/bf5e9e8f-925c-4489-adf9-d83d422ee2e8/OER-Ma-BMS-2021-2022-Radboudumc_DEF.asp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ad4edb52-ba9c-4cc2-8da6-3759a6a06090/GUIDE-INTERNSHIPS_Jan-2021_v2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radboudumc.nl/en/education/courses/masters-in-biomedical-sciences/for-all-masters-students/examinations-and-regulations/vergaderdata-examencommiss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46000" y="1124744"/>
            <a:ext cx="7452000" cy="533400"/>
          </a:xfrm>
        </p:spPr>
        <p:txBody>
          <a:bodyPr/>
          <a:lstStyle/>
          <a:p>
            <a:r>
              <a:rPr lang="nl-NL" dirty="0"/>
              <a:t>Stage / Studie in het buitenland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845540" y="1700808"/>
            <a:ext cx="7452000" cy="533400"/>
          </a:xfrm>
        </p:spPr>
        <p:txBody>
          <a:bodyPr/>
          <a:lstStyle/>
          <a:p>
            <a:r>
              <a:rPr lang="nl-NL" sz="3600" dirty="0"/>
              <a:t>Biomedische Wetenschappen, Geneeskunde &amp; Tandheelkunde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845540" y="3140968"/>
            <a:ext cx="7686440" cy="1644295"/>
          </a:xfrm>
        </p:spPr>
        <p:txBody>
          <a:bodyPr/>
          <a:lstStyle/>
          <a:p>
            <a:r>
              <a:rPr lang="nl-NL" dirty="0"/>
              <a:t>Cindy van Dijk</a:t>
            </a:r>
          </a:p>
          <a:p>
            <a:r>
              <a:rPr lang="nl-NL" dirty="0"/>
              <a:t>International </a:t>
            </a:r>
            <a:r>
              <a:rPr lang="nl-NL" dirty="0" err="1"/>
              <a:t>Officer</a:t>
            </a:r>
            <a:r>
              <a:rPr lang="nl-NL" dirty="0"/>
              <a:t> &amp; Erasmus coördinator</a:t>
            </a:r>
            <a:br>
              <a:rPr lang="nl-NL" dirty="0"/>
            </a:br>
            <a:r>
              <a:rPr lang="nl-NL" dirty="0"/>
              <a:t>Radboudumc International Office</a:t>
            </a:r>
          </a:p>
          <a:p>
            <a:endParaRPr lang="nl-NL" dirty="0"/>
          </a:p>
          <a:p>
            <a:r>
              <a:rPr lang="nl-NL" dirty="0"/>
              <a:t>Radboud Go Abroad oktober 2021</a:t>
            </a:r>
          </a:p>
        </p:txBody>
      </p:sp>
    </p:spTree>
    <p:extLst>
      <p:ext uri="{BB962C8B-B14F-4D97-AF65-F5344CB8AC3E}">
        <p14:creationId xmlns:p14="http://schemas.microsoft.com/office/powerpoint/2010/main" val="19102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2"/>
          <p:cNvSpPr>
            <a:spLocks noGrp="1"/>
          </p:cNvSpPr>
          <p:nvPr>
            <p:ph idx="1"/>
          </p:nvPr>
        </p:nvSpPr>
        <p:spPr>
          <a:xfrm>
            <a:off x="552061" y="1459908"/>
            <a:ext cx="7777162" cy="4679950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12 weken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Verdeling tijdens CKO7v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Afhankelijk van beschikbare plaatsen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Plaatsen schuiven door indien niet gekozen</a:t>
            </a:r>
          </a:p>
          <a:p>
            <a:pPr>
              <a:buClr>
                <a:schemeClr val="accent3"/>
              </a:buClr>
            </a:pPr>
            <a:endParaRPr lang="nl-NL" sz="1200" dirty="0"/>
          </a:p>
          <a:p>
            <a:pPr marL="0" indent="0">
              <a:buClr>
                <a:schemeClr val="accent3"/>
              </a:buClr>
              <a:buNone/>
            </a:pPr>
            <a:r>
              <a:rPr lang="nl-NL" b="1" i="1" dirty="0">
                <a:solidFill>
                  <a:schemeClr val="accent1"/>
                </a:solidFill>
              </a:rPr>
              <a:t>Duitsland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Emmerich: Interne, IC, Heelkunde, Anesthesiologie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Kleve: </a:t>
            </a:r>
            <a:r>
              <a:rPr lang="nl-NL" dirty="0" err="1">
                <a:solidFill>
                  <a:schemeClr val="accent1"/>
                </a:solidFill>
              </a:rPr>
              <a:t>Kinder</a:t>
            </a:r>
            <a:r>
              <a:rPr lang="nl-NL" dirty="0">
                <a:solidFill>
                  <a:schemeClr val="accent1"/>
                </a:solidFill>
              </a:rPr>
              <a:t> GNK</a:t>
            </a:r>
          </a:p>
          <a:p>
            <a:pPr>
              <a:buClr>
                <a:schemeClr val="accent3"/>
              </a:buClr>
            </a:pPr>
            <a:endParaRPr lang="nl-NL" sz="800" b="1" i="1" dirty="0">
              <a:solidFill>
                <a:schemeClr val="accent1"/>
              </a:solidFill>
            </a:endParaRPr>
          </a:p>
          <a:p>
            <a:pPr>
              <a:buClr>
                <a:schemeClr val="accent3"/>
              </a:buClr>
              <a:buNone/>
            </a:pPr>
            <a:r>
              <a:rPr lang="nl-NL" b="1" i="1" dirty="0">
                <a:solidFill>
                  <a:schemeClr val="accent1"/>
                </a:solidFill>
              </a:rPr>
              <a:t>Aruba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Gynaecologie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Huisartsgeneeskunde</a:t>
            </a:r>
          </a:p>
          <a:p>
            <a:pPr>
              <a:buClr>
                <a:schemeClr val="accent3"/>
              </a:buClr>
            </a:pPr>
            <a:endParaRPr lang="nl-NL" sz="1200" dirty="0"/>
          </a:p>
          <a:p>
            <a:pPr>
              <a:buClr>
                <a:schemeClr val="accent3"/>
              </a:buClr>
              <a:buNone/>
            </a:pPr>
            <a:r>
              <a:rPr lang="nl-NL" b="1" i="1" dirty="0">
                <a:solidFill>
                  <a:schemeClr val="accent1"/>
                </a:solidFill>
              </a:rPr>
              <a:t>Curaçao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Interne</a:t>
            </a:r>
          </a:p>
          <a:p>
            <a:pPr>
              <a:buClr>
                <a:schemeClr val="accent3"/>
              </a:buClr>
            </a:pPr>
            <a:endParaRPr lang="nl-NL" dirty="0"/>
          </a:p>
          <a:p>
            <a:pPr>
              <a:buClr>
                <a:schemeClr val="accent3"/>
              </a:buClr>
            </a:pPr>
            <a:endParaRPr lang="nl-NL" dirty="0"/>
          </a:p>
          <a:p>
            <a:pPr>
              <a:buClr>
                <a:schemeClr val="accent3"/>
              </a:buClr>
            </a:pP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414540" y="3985782"/>
            <a:ext cx="2232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1400" i="1" dirty="0">
                <a:latin typeface="+mn-lt"/>
              </a:rPr>
              <a:t>Aruba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2061" y="800498"/>
            <a:ext cx="8100000" cy="533400"/>
          </a:xfrm>
        </p:spPr>
        <p:txBody>
          <a:bodyPr/>
          <a:lstStyle/>
          <a:p>
            <a:r>
              <a:rPr lang="nl-NL" dirty="0"/>
              <a:t>MSc Geneeskunde: </a:t>
            </a:r>
            <a:r>
              <a:rPr lang="nl-NL" b="0" dirty="0"/>
              <a:t>Senior coschap</a:t>
            </a:r>
          </a:p>
        </p:txBody>
      </p:sp>
      <p:pic>
        <p:nvPicPr>
          <p:cNvPr id="18434" name="Picture 2" descr="http://img.literatuurplein.nl/blobs/ORIGCAN/47/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492" y="4350616"/>
            <a:ext cx="2855925" cy="15789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446589" y="5929535"/>
            <a:ext cx="2232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1400" i="1" dirty="0">
                <a:latin typeface="+mn-lt"/>
              </a:rPr>
              <a:t>Willemstad, Curaçao</a:t>
            </a:r>
          </a:p>
        </p:txBody>
      </p:sp>
      <p:pic>
        <p:nvPicPr>
          <p:cNvPr id="1030" name="Picture 6" descr="Afbeeldingsresultaat voor ar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00782"/>
            <a:ext cx="1986556" cy="14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594" y="836712"/>
            <a:ext cx="8100000" cy="533400"/>
          </a:xfrm>
        </p:spPr>
        <p:txBody>
          <a:bodyPr/>
          <a:lstStyle/>
          <a:p>
            <a:r>
              <a:rPr lang="nl-NL" dirty="0"/>
              <a:t>MSc Geneeskunde: </a:t>
            </a:r>
            <a:r>
              <a:rPr lang="nl-NL" b="0" dirty="0"/>
              <a:t>Keuze coschap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594" y="1628800"/>
            <a:ext cx="8100000" cy="4392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Goedkeuring examen commissie nodig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Via formulier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Aanvraag plaatsing vrij keuze </a:t>
            </a:r>
            <a:r>
              <a:rPr lang="nl-NL" dirty="0" err="1">
                <a:solidFill>
                  <a:schemeClr val="accent1"/>
                </a:solidFill>
                <a:hlinkClick r:id="rId3"/>
              </a:rPr>
              <a:t>co-assistentschap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b="1" i="1" dirty="0">
                <a:solidFill>
                  <a:schemeClr val="accent1"/>
                </a:solidFill>
              </a:rPr>
              <a:t>Vrij keuzecoschap in Westers land </a:t>
            </a:r>
            <a:r>
              <a:rPr lang="nl-NL" i="1" dirty="0">
                <a:solidFill>
                  <a:schemeClr val="accent1"/>
                </a:solidFill>
              </a:rPr>
              <a:t>(zelf regelen)</a:t>
            </a:r>
            <a:r>
              <a:rPr lang="nl-NL" b="1" i="1" dirty="0">
                <a:solidFill>
                  <a:schemeClr val="accent1"/>
                </a:solidFill>
              </a:rPr>
              <a:t>:</a:t>
            </a:r>
            <a:r>
              <a:rPr lang="nl-NL" dirty="0">
                <a:solidFill>
                  <a:schemeClr val="accent1"/>
                </a:solidFill>
              </a:rPr>
              <a:t>			</a:t>
            </a:r>
          </a:p>
          <a:p>
            <a:r>
              <a:rPr lang="nl-NL" dirty="0">
                <a:solidFill>
                  <a:schemeClr val="accent1"/>
                </a:solidFill>
              </a:rPr>
              <a:t>in EU, Noord-Amerika, Australië, Nieuw-Zeeland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4, 8 of 12 weken</a:t>
            </a:r>
          </a:p>
          <a:p>
            <a:pPr>
              <a:lnSpc>
                <a:spcPct val="100000"/>
              </a:lnSpc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b="1" i="1" dirty="0">
                <a:solidFill>
                  <a:schemeClr val="accent1"/>
                </a:solidFill>
              </a:rPr>
              <a:t>Huisartsgeneeskunde/zorg </a:t>
            </a:r>
            <a:r>
              <a:rPr lang="nl-NL" i="1" dirty="0">
                <a:solidFill>
                  <a:schemeClr val="accent1"/>
                </a:solidFill>
              </a:rPr>
              <a:t>(via </a:t>
            </a:r>
            <a:r>
              <a:rPr lang="nl-NL" i="1" dirty="0">
                <a:solidFill>
                  <a:schemeClr val="accent1"/>
                </a:solidFill>
                <a:hlinkClick r:id="rId4"/>
              </a:rPr>
              <a:t>NPHC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r>
              <a:rPr lang="nl-NL" b="1" i="1" dirty="0">
                <a:solidFill>
                  <a:schemeClr val="accent1"/>
                </a:solidFill>
              </a:rPr>
              <a:t>: </a:t>
            </a:r>
          </a:p>
          <a:p>
            <a:r>
              <a:rPr lang="nl-NL" dirty="0">
                <a:solidFill>
                  <a:schemeClr val="accent1"/>
                </a:solidFill>
              </a:rPr>
              <a:t>Binnen EU</a:t>
            </a:r>
          </a:p>
          <a:p>
            <a:r>
              <a:rPr lang="nl-NL" dirty="0">
                <a:solidFill>
                  <a:schemeClr val="accent1"/>
                </a:solidFill>
              </a:rPr>
              <a:t>Afhankelijk van beschikbaarheid, altijd 12 weken</a:t>
            </a:r>
          </a:p>
          <a:p>
            <a:endParaRPr lang="nl-NL" sz="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b="1" i="1" dirty="0" err="1">
                <a:solidFill>
                  <a:schemeClr val="accent1"/>
                </a:solidFill>
              </a:rPr>
              <a:t>Rotation</a:t>
            </a:r>
            <a:r>
              <a:rPr lang="nl-NL" b="1" i="1" dirty="0">
                <a:solidFill>
                  <a:schemeClr val="accent1"/>
                </a:solidFill>
              </a:rPr>
              <a:t> </a:t>
            </a:r>
            <a:r>
              <a:rPr lang="nl-NL" b="1" i="1" dirty="0" err="1">
                <a:solidFill>
                  <a:schemeClr val="accent1"/>
                </a:solidFill>
              </a:rPr>
              <a:t>HealthCare</a:t>
            </a:r>
            <a:r>
              <a:rPr lang="nl-NL" b="1" i="1" dirty="0">
                <a:solidFill>
                  <a:schemeClr val="accent1"/>
                </a:solidFill>
              </a:rPr>
              <a:t> in Low </a:t>
            </a:r>
            <a:r>
              <a:rPr lang="nl-NL" b="1" i="1" dirty="0" err="1">
                <a:solidFill>
                  <a:schemeClr val="accent1"/>
                </a:solidFill>
              </a:rPr>
              <a:t>Income</a:t>
            </a:r>
            <a:r>
              <a:rPr lang="nl-NL" b="1" i="1" dirty="0">
                <a:solidFill>
                  <a:schemeClr val="accent1"/>
                </a:solidFill>
              </a:rPr>
              <a:t> </a:t>
            </a:r>
            <a:r>
              <a:rPr lang="nl-NL" b="1" i="1" dirty="0" err="1">
                <a:solidFill>
                  <a:schemeClr val="accent1"/>
                </a:solidFill>
              </a:rPr>
              <a:t>Countries</a:t>
            </a:r>
            <a:r>
              <a:rPr lang="nl-NL" b="1" i="1" dirty="0">
                <a:solidFill>
                  <a:schemeClr val="accent1"/>
                </a:solidFill>
              </a:rPr>
              <a:t> of RHCLIC </a:t>
            </a:r>
            <a:r>
              <a:rPr lang="nl-NL" i="1" dirty="0">
                <a:solidFill>
                  <a:schemeClr val="accent1"/>
                </a:solidFill>
              </a:rPr>
              <a:t>(via </a:t>
            </a:r>
            <a:r>
              <a:rPr lang="nl-NL" i="1" dirty="0" err="1">
                <a:solidFill>
                  <a:schemeClr val="accent1"/>
                </a:solidFill>
                <a:hlinkClick r:id="rId5"/>
              </a:rPr>
              <a:t>Tropico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r>
              <a:rPr lang="nl-NL" b="1" i="1" dirty="0">
                <a:solidFill>
                  <a:schemeClr val="accent1"/>
                </a:solidFill>
              </a:rPr>
              <a:t>:</a:t>
            </a:r>
            <a:r>
              <a:rPr lang="nl-NL" i="1" dirty="0">
                <a:solidFill>
                  <a:schemeClr val="accent1"/>
                </a:solidFill>
              </a:rPr>
              <a:t> </a:t>
            </a:r>
          </a:p>
          <a:p>
            <a:r>
              <a:rPr lang="nl-NL" dirty="0">
                <a:solidFill>
                  <a:schemeClr val="accent1"/>
                </a:solidFill>
              </a:rPr>
              <a:t>22 tot 24 plaatsen per kwartaal, altijd 12 weken</a:t>
            </a:r>
          </a:p>
          <a:p>
            <a:r>
              <a:rPr lang="nl-NL" dirty="0">
                <a:solidFill>
                  <a:schemeClr val="accent1"/>
                </a:solidFill>
              </a:rPr>
              <a:t>Herstart in herfst 2021</a:t>
            </a:r>
          </a:p>
          <a:p>
            <a:pPr>
              <a:lnSpc>
                <a:spcPct val="100000"/>
              </a:lnSpc>
              <a:buNone/>
            </a:pPr>
            <a:endParaRPr lang="nl-NL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099" y="908720"/>
            <a:ext cx="8100000" cy="533400"/>
          </a:xfrm>
        </p:spPr>
        <p:txBody>
          <a:bodyPr/>
          <a:lstStyle/>
          <a:p>
            <a:r>
              <a:rPr lang="nl-NL" dirty="0"/>
              <a:t>MSc Geneeskunde: </a:t>
            </a:r>
            <a:r>
              <a:rPr lang="nl-NL" b="0" dirty="0"/>
              <a:t>Onderzoeksstage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099" y="1692101"/>
            <a:ext cx="8298472" cy="441339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Onderzoeksstage</a:t>
            </a:r>
          </a:p>
          <a:p>
            <a:r>
              <a:rPr lang="nl-NL" dirty="0">
                <a:solidFill>
                  <a:schemeClr val="accent1"/>
                </a:solidFill>
              </a:rPr>
              <a:t>Minimaal 12, maximaal 24 weken </a:t>
            </a:r>
            <a:r>
              <a:rPr lang="nl-NL" sz="1600" dirty="0">
                <a:solidFill>
                  <a:schemeClr val="accent1"/>
                </a:solidFill>
              </a:rPr>
              <a:t>(uitbreiding via keuzecoschappen of extra-curriculair)</a:t>
            </a:r>
          </a:p>
          <a:p>
            <a:r>
              <a:rPr lang="nl-NL" dirty="0">
                <a:solidFill>
                  <a:schemeClr val="accent1"/>
                </a:solidFill>
              </a:rPr>
              <a:t>Overal ter wereld</a:t>
            </a:r>
          </a:p>
          <a:p>
            <a:r>
              <a:rPr lang="nl-NL" dirty="0">
                <a:solidFill>
                  <a:schemeClr val="accent1"/>
                </a:solidFill>
              </a:rPr>
              <a:t>CKO9 vooraf </a:t>
            </a:r>
          </a:p>
          <a:p>
            <a:r>
              <a:rPr lang="nl-NL" dirty="0">
                <a:solidFill>
                  <a:schemeClr val="accent1"/>
                </a:solidFill>
              </a:rPr>
              <a:t>Goedkeuring examen commissie</a:t>
            </a:r>
            <a:endParaRPr lang="nl-NL" sz="9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nl-NL" sz="9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b="1" i="1" dirty="0">
                <a:solidFill>
                  <a:schemeClr val="accent1"/>
                </a:solidFill>
              </a:rPr>
              <a:t>Jaar 4: </a:t>
            </a:r>
            <a:r>
              <a:rPr lang="nl-NL" i="1" dirty="0">
                <a:solidFill>
                  <a:schemeClr val="accent1"/>
                </a:solidFill>
              </a:rPr>
              <a:t>	</a:t>
            </a:r>
          </a:p>
          <a:p>
            <a:r>
              <a:rPr lang="nl-NL" dirty="0">
                <a:solidFill>
                  <a:schemeClr val="accent1"/>
                </a:solidFill>
              </a:rPr>
              <a:t>Inschrijving als MSc student per 1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dag van maand van CKO9</a:t>
            </a:r>
          </a:p>
          <a:p>
            <a:r>
              <a:rPr lang="nl-NL" u="sng" dirty="0">
                <a:solidFill>
                  <a:schemeClr val="accent1"/>
                </a:solidFill>
              </a:rPr>
              <a:t>geen</a:t>
            </a:r>
            <a:r>
              <a:rPr lang="nl-NL" dirty="0">
                <a:solidFill>
                  <a:schemeClr val="accent1"/>
                </a:solidFill>
              </a:rPr>
              <a:t> klinische stage (= geen direct patiëntcontact)</a:t>
            </a:r>
          </a:p>
          <a:p>
            <a:pPr>
              <a:lnSpc>
                <a:spcPct val="100000"/>
              </a:lnSpc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b="1" i="1" dirty="0">
                <a:solidFill>
                  <a:schemeClr val="accent1"/>
                </a:solidFill>
              </a:rPr>
              <a:t>Jaar 6: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Klinisch &amp; niet-klinische stage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In je specialisatierichting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93316D-CAA8-4707-9C37-E95B82B2C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35" y="4653136"/>
            <a:ext cx="2428672" cy="1452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648" y="726737"/>
            <a:ext cx="8370480" cy="533400"/>
          </a:xfrm>
        </p:spPr>
        <p:txBody>
          <a:bodyPr/>
          <a:lstStyle/>
          <a:p>
            <a:r>
              <a:rPr lang="nl-NL" dirty="0"/>
              <a:t>MSc Tandheelkunde: </a:t>
            </a:r>
            <a:r>
              <a:rPr lang="nl-NL" b="0" dirty="0"/>
              <a:t>Klinische stage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EBF732C-D56F-4D10-9481-30BB3491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73321"/>
            <a:ext cx="8100000" cy="532859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Klinische stage</a:t>
            </a: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EU: Bulgarije, Duitsland, Ierland, Italië, Spanje, Zweden</a:t>
            </a:r>
          </a:p>
          <a:p>
            <a:r>
              <a:rPr lang="nl-NL" dirty="0">
                <a:solidFill>
                  <a:schemeClr val="accent1"/>
                </a:solidFill>
              </a:rPr>
              <a:t>Non-EU: Brazilië, China, Indonesië</a:t>
            </a:r>
          </a:p>
          <a:p>
            <a:r>
              <a:rPr lang="nl-NL" dirty="0">
                <a:solidFill>
                  <a:schemeClr val="accent1"/>
                </a:solidFill>
              </a:rPr>
              <a:t>twee plekken per locatie</a:t>
            </a:r>
          </a:p>
          <a:p>
            <a:endParaRPr lang="nl-NL" sz="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Wanneer</a:t>
            </a:r>
          </a:p>
          <a:p>
            <a:r>
              <a:rPr lang="nl-NL" dirty="0">
                <a:solidFill>
                  <a:schemeClr val="accent1"/>
                </a:solidFill>
              </a:rPr>
              <a:t>Laatste 2 maanden 2e MSc jaar (5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jr</a:t>
            </a:r>
            <a:r>
              <a:rPr lang="nl-NL" dirty="0">
                <a:solidFill>
                  <a:schemeClr val="accent1"/>
                </a:solidFill>
              </a:rPr>
              <a:t>) -&gt; zuidelijk halfrond</a:t>
            </a:r>
          </a:p>
          <a:p>
            <a:r>
              <a:rPr lang="nl-NL" dirty="0">
                <a:solidFill>
                  <a:schemeClr val="accent1"/>
                </a:solidFill>
              </a:rPr>
              <a:t>1e of 2e semester 3e MSc jaar (6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jr</a:t>
            </a:r>
            <a:r>
              <a:rPr lang="nl-NL" dirty="0">
                <a:solidFill>
                  <a:schemeClr val="accent1"/>
                </a:solidFill>
              </a:rPr>
              <a:t>) -&gt; noordelijk halfrond</a:t>
            </a:r>
            <a:br>
              <a:rPr lang="nl-NL" dirty="0">
                <a:solidFill>
                  <a:schemeClr val="accent4">
                    <a:lumMod val="50000"/>
                  </a:schemeClr>
                </a:solidFill>
              </a:rPr>
            </a:b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Tijdschema aanmelden (onder voorbehoud)*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Oktober: voorlichting en vragenuur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Volgende dag: start inschrijving </a:t>
            </a:r>
            <a:r>
              <a:rPr lang="nl-NL" sz="1600" dirty="0">
                <a:solidFill>
                  <a:schemeClr val="accent1"/>
                </a:solidFill>
              </a:rPr>
              <a:t>(via </a:t>
            </a:r>
            <a:r>
              <a:rPr lang="nl-NL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internationalofficestudents@radboudumc.nl</a:t>
            </a:r>
            <a:r>
              <a:rPr lang="nl-NL" sz="1600" dirty="0">
                <a:solidFill>
                  <a:schemeClr val="accent1"/>
                </a:solidFill>
              </a:rPr>
              <a:t>) 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November: deadline voor inschrijving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Na deadline: loting indien nodig, anders directe plaatsing</a:t>
            </a:r>
          </a:p>
          <a:p>
            <a:pPr marL="0" indent="0">
              <a:buNone/>
            </a:pP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* 5e </a:t>
            </a:r>
            <a:r>
              <a:rPr lang="nl-NL" sz="1600" dirty="0" err="1">
                <a:solidFill>
                  <a:schemeClr val="accent1"/>
                </a:solidFill>
              </a:rPr>
              <a:t>jaars</a:t>
            </a:r>
            <a:r>
              <a:rPr lang="nl-NL" sz="1600" dirty="0">
                <a:solidFill>
                  <a:schemeClr val="accent1"/>
                </a:solidFill>
              </a:rPr>
              <a:t> studenten ontvangen hierover t.z.t. een mail</a:t>
            </a:r>
          </a:p>
        </p:txBody>
      </p:sp>
    </p:spTree>
    <p:extLst>
      <p:ext uri="{BB962C8B-B14F-4D97-AF65-F5344CB8AC3E}">
        <p14:creationId xmlns:p14="http://schemas.microsoft.com/office/powerpoint/2010/main" val="364369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70480" cy="533400"/>
          </a:xfrm>
        </p:spPr>
        <p:txBody>
          <a:bodyPr/>
          <a:lstStyle/>
          <a:p>
            <a:r>
              <a:rPr lang="nl-NL" dirty="0"/>
              <a:t>MSc Tandheelkunde: </a:t>
            </a:r>
            <a:r>
              <a:rPr lang="nl-NL" b="0" dirty="0"/>
              <a:t>Onderzoeksstage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42FACF-AD35-4B52-ACA1-BDF3B533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39" y="1684590"/>
            <a:ext cx="8100000" cy="4752528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Onderzoeksstage</a:t>
            </a:r>
          </a:p>
          <a:p>
            <a:r>
              <a:rPr lang="nl-NL" dirty="0">
                <a:solidFill>
                  <a:schemeClr val="accent1"/>
                </a:solidFill>
              </a:rPr>
              <a:t>Zelf stageplek regelen </a:t>
            </a:r>
          </a:p>
          <a:p>
            <a:r>
              <a:rPr lang="nl-NL" dirty="0">
                <a:solidFill>
                  <a:schemeClr val="accent1"/>
                </a:solidFill>
              </a:rPr>
              <a:t>Maatwerk</a:t>
            </a:r>
          </a:p>
          <a:p>
            <a:r>
              <a:rPr lang="nl-NL" dirty="0">
                <a:solidFill>
                  <a:schemeClr val="accent1"/>
                </a:solidFill>
              </a:rPr>
              <a:t>Neem contact op met profielcoördinator &amp; coördinator wetenschap 5</a:t>
            </a:r>
          </a:p>
          <a:p>
            <a:r>
              <a:rPr lang="nl-NL" dirty="0">
                <a:solidFill>
                  <a:schemeClr val="accent1"/>
                </a:solidFill>
              </a:rPr>
              <a:t>Leg schriftelijk vast:</a:t>
            </a:r>
          </a:p>
          <a:p>
            <a:pPr lvl="1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Periode</a:t>
            </a:r>
          </a:p>
          <a:p>
            <a:pPr lvl="1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Doel</a:t>
            </a:r>
          </a:p>
          <a:p>
            <a:pPr lvl="1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Begeleiding</a:t>
            </a:r>
          </a:p>
          <a:p>
            <a:pPr lvl="1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‘Bewijslast’</a:t>
            </a: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lvl="1"/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573F5D-DB05-464F-AF02-3109330F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4060854"/>
            <a:ext cx="3384376" cy="20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00000" cy="533400"/>
          </a:xfrm>
        </p:spPr>
        <p:txBody>
          <a:bodyPr/>
          <a:lstStyle/>
          <a:p>
            <a:r>
              <a:rPr lang="nl-NL" dirty="0"/>
              <a:t>Praktische zaken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172008" cy="4464496"/>
          </a:xfrm>
        </p:spPr>
        <p:txBody>
          <a:bodyPr/>
          <a:lstStyle/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OSIRIS Buitenland</a:t>
            </a:r>
          </a:p>
          <a:p>
            <a:pPr marL="322263" lvl="1" indent="-322263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Aanmelding studie &amp; stage (voor aanvraag beurzen)</a:t>
            </a:r>
          </a:p>
          <a:p>
            <a:pPr marL="322263" lvl="1" indent="-322263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Contracten </a:t>
            </a:r>
            <a:r>
              <a:rPr lang="nl-NL" dirty="0" err="1">
                <a:solidFill>
                  <a:schemeClr val="accent1"/>
                </a:solidFill>
              </a:rPr>
              <a:t>Radboudumc</a:t>
            </a:r>
            <a:r>
              <a:rPr lang="nl-NL" dirty="0">
                <a:solidFill>
                  <a:schemeClr val="accent1"/>
                </a:solidFill>
              </a:rPr>
              <a:t> &amp; RU</a:t>
            </a:r>
          </a:p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Clr>
                <a:schemeClr val="tx2"/>
              </a:buClr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Praktische voorbereiding</a:t>
            </a: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Visum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Verzekeringen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Financiering: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 err="1">
                <a:solidFill>
                  <a:schemeClr val="accent1"/>
                </a:solidFill>
              </a:rPr>
              <a:t>Radboudumc</a:t>
            </a:r>
            <a:r>
              <a:rPr lang="nl-NL" sz="1800" dirty="0">
                <a:solidFill>
                  <a:schemeClr val="accent1"/>
                </a:solidFill>
              </a:rPr>
              <a:t> Studentbudget (facultaire beurs)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Individuele Reis Subsidie (universitaire beurs)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Max Planck beurs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Erasmus+ beurs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1"/>
                </a:solidFill>
              </a:rPr>
              <a:t>Fondsen</a:t>
            </a:r>
          </a:p>
          <a:p>
            <a:pPr marL="644526" lvl="2" indent="-322263"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Font typeface="Arial" pitchFamily="34" charset="0"/>
              <a:buNone/>
              <a:defRPr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  <a:buFontTx/>
              <a:buNone/>
            </a:pPr>
            <a:endParaRPr lang="en-GB" sz="12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FontTx/>
              <a:buNone/>
            </a:pPr>
            <a:endParaRPr lang="en-GB" sz="2800" b="1" dirty="0"/>
          </a:p>
          <a:p>
            <a:endParaRPr lang="nl-NL" dirty="0"/>
          </a:p>
        </p:txBody>
      </p:sp>
      <p:sp>
        <p:nvSpPr>
          <p:cNvPr id="16390" name="AutoShape 6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2" name="AutoShape 8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916190F4-D0C7-48A5-8BA1-A7D1DC828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48" y="3496022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36712"/>
            <a:ext cx="8100000" cy="533400"/>
          </a:xfrm>
        </p:spPr>
        <p:txBody>
          <a:bodyPr/>
          <a:lstStyle/>
          <a:p>
            <a:r>
              <a:rPr lang="nl-NL" dirty="0"/>
              <a:t>OSIRIS Buitenland: </a:t>
            </a:r>
            <a:r>
              <a:rPr lang="nl-NL" b="0" dirty="0"/>
              <a:t>studie &amp; stage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2484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In “OSIRIS Buitenland” geef je zelf aan of je voor studie of stage naar het buitenland wilt gaan.</a:t>
            </a:r>
          </a:p>
          <a:p>
            <a:pPr marL="290513" lvl="1" indent="-290513">
              <a:lnSpc>
                <a:spcPct val="100000"/>
              </a:lnSpc>
            </a:pPr>
            <a:endParaRPr lang="nl-NL" dirty="0">
              <a:solidFill>
                <a:schemeClr val="accent1"/>
              </a:solidFill>
            </a:endParaRP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u="sng" dirty="0">
                <a:solidFill>
                  <a:schemeClr val="accent1"/>
                </a:solidFill>
              </a:rPr>
              <a:t>Voor studie</a:t>
            </a:r>
            <a:r>
              <a:rPr lang="nl-NL" dirty="0">
                <a:solidFill>
                  <a:schemeClr val="accent1"/>
                </a:solidFill>
              </a:rPr>
              <a:t>: om te solliciteren voor een </a:t>
            </a:r>
            <a:r>
              <a:rPr lang="nl-NL" b="1" dirty="0">
                <a:solidFill>
                  <a:schemeClr val="accent1"/>
                </a:solidFill>
              </a:rPr>
              <a:t>studie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b="1" dirty="0">
                <a:solidFill>
                  <a:schemeClr val="accent1"/>
                </a:solidFill>
              </a:rPr>
              <a:t>plek</a:t>
            </a:r>
            <a:r>
              <a:rPr lang="nl-NL" dirty="0">
                <a:solidFill>
                  <a:schemeClr val="accent1"/>
                </a:solidFill>
              </a:rPr>
              <a:t> bij een partner van de Radboud Universiteit of het Radboudumc (EU of non-EU)</a:t>
            </a:r>
            <a:endParaRPr lang="nl-NL" sz="1200" dirty="0">
              <a:solidFill>
                <a:schemeClr val="accent1"/>
              </a:solidFill>
            </a:endParaRPr>
          </a:p>
          <a:p>
            <a:pPr marL="290513" lvl="1" indent="-290513">
              <a:lnSpc>
                <a:spcPct val="100000"/>
              </a:lnSpc>
              <a:buFont typeface="+mj-lt"/>
              <a:buAutoNum type="arabicPeriod"/>
            </a:pPr>
            <a:endParaRPr lang="nl-NL" sz="1200" dirty="0">
              <a:solidFill>
                <a:schemeClr val="accent1"/>
              </a:solidFill>
            </a:endParaRP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u="sng" dirty="0">
                <a:solidFill>
                  <a:schemeClr val="accent1"/>
                </a:solidFill>
              </a:rPr>
              <a:t>Voor studie &amp; stage</a:t>
            </a:r>
            <a:r>
              <a:rPr lang="nl-NL" dirty="0">
                <a:solidFill>
                  <a:schemeClr val="accent1"/>
                </a:solidFill>
              </a:rPr>
              <a:t>: om een </a:t>
            </a:r>
            <a:r>
              <a:rPr lang="nl-NL" b="1" dirty="0">
                <a:solidFill>
                  <a:schemeClr val="accent1"/>
                </a:solidFill>
              </a:rPr>
              <a:t>beurs</a:t>
            </a:r>
            <a:r>
              <a:rPr lang="nl-NL" dirty="0">
                <a:solidFill>
                  <a:schemeClr val="accent1"/>
                </a:solidFill>
              </a:rPr>
              <a:t> aan te vragen van de Radboud Universiteit voor studie of stage </a:t>
            </a:r>
          </a:p>
          <a:p>
            <a:pPr marL="714375" lvl="1" indent="-457200">
              <a:lnSpc>
                <a:spcPct val="100000"/>
              </a:lnSpc>
              <a:buFont typeface="+mj-lt"/>
              <a:buAutoNum type="arabicPeriod"/>
            </a:pPr>
            <a:endParaRPr lang="nl-NL" sz="1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nl-NL" i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i="1" dirty="0">
                <a:solidFill>
                  <a:schemeClr val="accent1"/>
                </a:solidFill>
              </a:rPr>
              <a:t>Let op: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l-NL" i="1" dirty="0">
                <a:solidFill>
                  <a:schemeClr val="accent1"/>
                </a:solidFill>
              </a:rPr>
              <a:t>aanvragen voor </a:t>
            </a:r>
            <a:r>
              <a:rPr lang="nl-NL" b="1" i="1" dirty="0">
                <a:solidFill>
                  <a:schemeClr val="accent1"/>
                </a:solidFill>
              </a:rPr>
              <a:t>goedkeuring</a:t>
            </a:r>
            <a:r>
              <a:rPr lang="nl-NL" i="1" dirty="0">
                <a:solidFill>
                  <a:schemeClr val="accent1"/>
                </a:solidFill>
              </a:rPr>
              <a:t> van stages of studie in het buitenland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l-NL" i="1" dirty="0">
                <a:solidFill>
                  <a:schemeClr val="accent1"/>
                </a:solidFill>
              </a:rPr>
              <a:t>lopen </a:t>
            </a:r>
            <a:r>
              <a:rPr lang="nl-NL" i="1" u="sng" dirty="0">
                <a:solidFill>
                  <a:schemeClr val="accent1"/>
                </a:solidFill>
              </a:rPr>
              <a:t>niet</a:t>
            </a:r>
            <a:r>
              <a:rPr lang="nl-NL" i="1" dirty="0">
                <a:solidFill>
                  <a:schemeClr val="accent1"/>
                </a:solidFill>
              </a:rPr>
              <a:t> via OSIRIS, maar via jouw studieprogramma!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533400"/>
          </a:xfrm>
        </p:spPr>
        <p:txBody>
          <a:bodyPr/>
          <a:lstStyle/>
          <a:p>
            <a:r>
              <a:rPr lang="nl-NL" dirty="0"/>
              <a:t>OSIRIS stage aanmelding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341389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Aanmelding voor beurs</a:t>
            </a:r>
          </a:p>
          <a:p>
            <a:pPr marL="290513" lvl="1" indent="-290513">
              <a:buFontTx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In te vullen informatie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Start- &amp; einddatum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de universiteit / instituut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je Radboudumc begeleider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je buitenlandse begeleider</a:t>
            </a:r>
          </a:p>
          <a:p>
            <a:pPr marL="290513" lvl="1" indent="-290513"/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Document uploaden (PDF):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Bewijs dat je welkom bent op je stagelocatie (e-mail, brief)</a:t>
            </a: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</p:txBody>
      </p:sp>
      <p:pic>
        <p:nvPicPr>
          <p:cNvPr id="10242" name="Picture 2" descr="Afbeeldingsresultaat voor you're 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371" y="4103711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43372"/>
            <a:ext cx="8100000" cy="533400"/>
          </a:xfrm>
        </p:spPr>
        <p:txBody>
          <a:bodyPr/>
          <a:lstStyle/>
          <a:p>
            <a:r>
              <a:rPr lang="nl-NL" dirty="0"/>
              <a:t>OSIRIS studie aanmelding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312" y="1514736"/>
            <a:ext cx="8100000" cy="5040560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Sollicitatie voor plek &amp; aanmelding beurs</a:t>
            </a:r>
          </a:p>
          <a:p>
            <a:pPr marL="290513" lvl="1" indent="-290513">
              <a:buFontTx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Documenten  uploaden: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Motivatie brief*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Bewijs van je taalniveau</a:t>
            </a: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Deadline voor 1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/ 2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semester van 2022-2023: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1 februari 2022 voor non-EU locaties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1 </a:t>
            </a:r>
            <a:r>
              <a:rPr lang="nl-NL">
                <a:solidFill>
                  <a:schemeClr val="accent1"/>
                </a:solidFill>
              </a:rPr>
              <a:t>maart 2022 </a:t>
            </a:r>
            <a:r>
              <a:rPr lang="nl-NL" dirty="0">
                <a:solidFill>
                  <a:schemeClr val="accent1"/>
                </a:solidFill>
              </a:rPr>
              <a:t>voor EU locaties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Digitale aanmelding via OSIRIS Buitenland, instructies zijn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hier </a:t>
            </a:r>
            <a:r>
              <a:rPr lang="nl-NL" dirty="0">
                <a:solidFill>
                  <a:schemeClr val="accent1"/>
                </a:solidFill>
              </a:rPr>
              <a:t>te vinden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Selectie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Gebaseerd op motivatie, taalniveau &amp; cijferlijst</a:t>
            </a:r>
          </a:p>
          <a:p>
            <a:r>
              <a:rPr lang="nl-NL" dirty="0">
                <a:solidFill>
                  <a:schemeClr val="accent1"/>
                </a:solidFill>
              </a:rPr>
              <a:t>Selectie uitslagen: eind februari (non-EU) en eind april (EU) 2022</a:t>
            </a: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1600" dirty="0"/>
              <a:t>* Voor THK studenten bewijs van indeling (mail)</a:t>
            </a:r>
          </a:p>
        </p:txBody>
      </p:sp>
      <p:pic>
        <p:nvPicPr>
          <p:cNvPr id="8196" name="Picture 4" descr="Afbeeldingsresultaat voor motivatiebr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07368"/>
            <a:ext cx="8100000" cy="533400"/>
          </a:xfrm>
        </p:spPr>
        <p:txBody>
          <a:bodyPr/>
          <a:lstStyle/>
          <a:p>
            <a:r>
              <a:rPr lang="nl-NL" dirty="0" err="1"/>
              <a:t>Radboudumc</a:t>
            </a:r>
            <a:r>
              <a:rPr lang="nl-NL" dirty="0"/>
              <a:t>: </a:t>
            </a:r>
            <a:r>
              <a:rPr lang="nl-NL" b="0" dirty="0"/>
              <a:t>EU studie contracten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239449"/>
              </p:ext>
            </p:extLst>
          </p:nvPr>
        </p:nvGraphicFramePr>
        <p:xfrm>
          <a:off x="440991" y="1804157"/>
          <a:ext cx="8262018" cy="38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443">
                <a:tc>
                  <a:txBody>
                    <a:bodyPr/>
                    <a:lstStyle/>
                    <a:p>
                      <a:r>
                        <a:rPr lang="nl-NL" sz="1400" dirty="0"/>
                        <a:t>universiteit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Geneeskunde/ 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studenten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taalniveau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33">
                <a:tc>
                  <a:txBody>
                    <a:bodyPr/>
                    <a:lstStyle/>
                    <a:p>
                      <a:r>
                        <a:rPr lang="nl-NL" sz="1000" dirty="0"/>
                        <a:t>Universiteit van Antwerpen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België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  <a:p>
                      <a:r>
                        <a:rPr lang="nl-NL" sz="10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  <a:p>
                      <a:pPr algn="ctr"/>
                      <a:r>
                        <a:rPr lang="nl-NL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/>
                        <a:t>Medical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Plovdiv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Bulgarije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14">
                <a:tc>
                  <a:txBody>
                    <a:bodyPr/>
                    <a:lstStyle/>
                    <a:p>
                      <a:r>
                        <a:rPr lang="nl-NL" sz="1000" dirty="0" err="1"/>
                        <a:t>Humboldt</a:t>
                      </a:r>
                      <a:r>
                        <a:rPr lang="nl-NL" sz="1000" dirty="0"/>
                        <a:t> University (Charité </a:t>
                      </a:r>
                      <a:r>
                        <a:rPr lang="nl-NL" sz="1000" dirty="0" err="1"/>
                        <a:t>hospital</a:t>
                      </a:r>
                      <a:r>
                        <a:rPr lang="nl-NL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Duitsland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Master in Medical Neurosciences / Master in Public Health (BMS  &amp; GNK)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University of Cologne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Duitsland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German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Università degli studi di Roma Foro Italico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Italië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European Master in Health and Physical Activity (BMS)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A2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77343"/>
                  </a:ext>
                </a:extLst>
              </a:tr>
              <a:tr h="24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/>
                        <a:t>Università</a:t>
                      </a:r>
                      <a:r>
                        <a:rPr lang="nl-NL" sz="1000" dirty="0"/>
                        <a:t> di Roma - </a:t>
                      </a:r>
                      <a:r>
                        <a:rPr lang="nl-NL" sz="1000" dirty="0" err="1"/>
                        <a:t>Sapienza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Italië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B1 English &amp; </a:t>
                      </a:r>
                      <a:r>
                        <a:rPr lang="nl-NL" sz="1000" dirty="0" err="1"/>
                        <a:t>Italian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nl-NL" sz="1000" dirty="0" err="1"/>
                        <a:t>Medical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baseline="0" dirty="0" err="1"/>
                        <a:t>U</a:t>
                      </a:r>
                      <a:r>
                        <a:rPr lang="nl-NL" sz="1000" dirty="0" err="1"/>
                        <a:t>niversity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dirty="0"/>
                        <a:t>Innsbruck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Oostenrijk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B1 </a:t>
                      </a:r>
                      <a:r>
                        <a:rPr lang="nl-NL" sz="1000" dirty="0" err="1"/>
                        <a:t>German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Lódz University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Polen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of Ljubljana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Slovenië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Istanbul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Turkije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85">
                <a:tc>
                  <a:txBody>
                    <a:bodyPr/>
                    <a:lstStyle/>
                    <a:p>
                      <a:r>
                        <a:rPr lang="nl-NL" sz="1000" dirty="0" err="1"/>
                        <a:t>Acibadem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University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Turkije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r>
                        <a:rPr lang="nl-NL" sz="1000" dirty="0"/>
                        <a:t>St George’s </a:t>
                      </a:r>
                      <a:r>
                        <a:rPr lang="nl-NL" sz="1000" dirty="0" err="1"/>
                        <a:t>Hospital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Medical</a:t>
                      </a:r>
                      <a:r>
                        <a:rPr lang="nl-NL" sz="1000" dirty="0"/>
                        <a:t>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BMS, 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45919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13D677-806D-4AEA-BB5C-AADC5DEB3713}"/>
              </a:ext>
            </a:extLst>
          </p:cNvPr>
          <p:cNvSpPr txBox="1">
            <a:spLocks/>
          </p:cNvSpPr>
          <p:nvPr/>
        </p:nvSpPr>
        <p:spPr>
          <a:xfrm>
            <a:off x="522000" y="6237312"/>
            <a:ext cx="8100000" cy="180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1100" dirty="0">
                <a:solidFill>
                  <a:schemeClr val="accent1"/>
                </a:solidFill>
              </a:rPr>
              <a:t>* Alleen master studenten</a:t>
            </a:r>
          </a:p>
          <a:p>
            <a:pPr>
              <a:buFont typeface="Arial" pitchFamily="34" charset="0"/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nl-NL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28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Programma</a:t>
            </a:r>
          </a:p>
        </p:txBody>
      </p:sp>
      <p:sp>
        <p:nvSpPr>
          <p:cNvPr id="7171" name="Tijdelijke aanduiding voor inhoud 29"/>
          <p:cNvSpPr>
            <a:spLocks noGrp="1"/>
          </p:cNvSpPr>
          <p:nvPr>
            <p:ph idx="1"/>
          </p:nvPr>
        </p:nvSpPr>
        <p:spPr>
          <a:xfrm>
            <a:off x="539552" y="1772816"/>
            <a:ext cx="81000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Radboudumc International Office</a:t>
            </a:r>
            <a:endParaRPr lang="nl-NL" sz="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SzPct val="180000"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Buitenland opties per opleiding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Praktische voorbereiding</a:t>
            </a: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 err="1">
                <a:solidFill>
                  <a:schemeClr val="accent1"/>
                </a:solidFill>
              </a:rPr>
              <a:t>Brexit</a:t>
            </a: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COVID-19 en studie/stage buitenland</a:t>
            </a: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Vragen</a:t>
            </a:r>
          </a:p>
          <a:p>
            <a:pPr eaLnBrk="1" hangingPunct="1"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SzPct val="180000"/>
              <a:buNone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</a:pP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7172" name="Afbeelding 3" descr="wereldbol met vlagg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13076"/>
            <a:ext cx="1765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00000" cy="533400"/>
          </a:xfrm>
        </p:spPr>
        <p:txBody>
          <a:bodyPr/>
          <a:lstStyle/>
          <a:p>
            <a:r>
              <a:rPr lang="nl-NL" dirty="0"/>
              <a:t>RU: </a:t>
            </a:r>
            <a:r>
              <a:rPr lang="nl-NL" b="0" dirty="0"/>
              <a:t>EU &amp; non-EU contracten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464" y="4663519"/>
            <a:ext cx="8100000" cy="172819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Non-EU contracten:     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Zie de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Holland </a:t>
            </a:r>
            <a:r>
              <a:rPr lang="nl-NL" dirty="0" err="1">
                <a:solidFill>
                  <a:schemeClr val="accent1"/>
                </a:solidFill>
                <a:hlinkClick r:id="rId2"/>
              </a:rPr>
              <a:t>Scholarship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 webpagina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van de RU voor (informatie over) alle partners en meer informatie over de bijbehorende </a:t>
            </a:r>
            <a:r>
              <a:rPr lang="nl-NL" b="1" dirty="0">
                <a:solidFill>
                  <a:schemeClr val="accent1"/>
                </a:solidFill>
              </a:rPr>
              <a:t>Holland </a:t>
            </a:r>
            <a:r>
              <a:rPr lang="nl-NL" b="1" dirty="0" err="1">
                <a:solidFill>
                  <a:schemeClr val="accent1"/>
                </a:solidFill>
              </a:rPr>
              <a:t>Scholarship</a:t>
            </a:r>
            <a:r>
              <a:rPr lang="nl-NL" b="1" dirty="0">
                <a:solidFill>
                  <a:schemeClr val="accent1"/>
                </a:solidFill>
              </a:rPr>
              <a:t> beurs</a:t>
            </a:r>
            <a:r>
              <a:rPr lang="nl-NL" dirty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nl-NL" sz="1800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EEFC40-ED56-4EA9-9AD8-E69F140F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324600"/>
            <a:ext cx="1893570" cy="533400"/>
          </a:xfrm>
          <a:prstGeom prst="rect">
            <a:avLst/>
          </a:prstGeom>
        </p:spPr>
      </p:pic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45981520-EB0A-4A87-A1B7-04FC2DA79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027452"/>
              </p:ext>
            </p:extLst>
          </p:nvPr>
        </p:nvGraphicFramePr>
        <p:xfrm>
          <a:off x="648464" y="1993503"/>
          <a:ext cx="7578105" cy="229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40">
                <a:tc>
                  <a:txBody>
                    <a:bodyPr/>
                    <a:lstStyle/>
                    <a:p>
                      <a:r>
                        <a:rPr lang="nl-NL" sz="1600" dirty="0"/>
                        <a:t>Universiteit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Aantal studenten</a:t>
                      </a:r>
                    </a:p>
                    <a:p>
                      <a:pPr algn="ctr"/>
                      <a:r>
                        <a:rPr lang="nl-NL" sz="1600" dirty="0"/>
                        <a:t>RU 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 Language</a:t>
                      </a:r>
                      <a:r>
                        <a:rPr lang="nl-NL" sz="1600" baseline="0" dirty="0"/>
                        <a:t> level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53">
                <a:tc>
                  <a:txBody>
                    <a:bodyPr/>
                    <a:lstStyle/>
                    <a:p>
                      <a:r>
                        <a:rPr lang="nl-NL" sz="1600" dirty="0"/>
                        <a:t>Liverpool John </a:t>
                      </a:r>
                      <a:r>
                        <a:rPr lang="nl-NL" sz="1600" dirty="0" err="1"/>
                        <a:t>Moore’s</a:t>
                      </a:r>
                      <a:r>
                        <a:rPr lang="nl-NL" sz="1600" dirty="0"/>
                        <a:t>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dirty="0"/>
                        <a:t>University of 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</a:t>
                      </a:r>
                      <a:r>
                        <a:rPr lang="nl-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Sussex</a:t>
                      </a:r>
                      <a:endParaRPr lang="nl-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r>
                        <a:rPr lang="nl-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</a:t>
                      </a:r>
                      <a:r>
                        <a:rPr lang="nl-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Glasgow</a:t>
                      </a:r>
                      <a:endParaRPr lang="nl-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B2/C1 </a:t>
                      </a:r>
                      <a:r>
                        <a:rPr lang="nl-NL" sz="1600" dirty="0" err="1"/>
                        <a:t>English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77707E2-EEDA-4EDF-8859-31577DAF9518}"/>
              </a:ext>
            </a:extLst>
          </p:cNvPr>
          <p:cNvSpPr txBox="1">
            <a:spLocks/>
          </p:cNvSpPr>
          <p:nvPr/>
        </p:nvSpPr>
        <p:spPr>
          <a:xfrm>
            <a:off x="648464" y="1623080"/>
            <a:ext cx="8100000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90513" marR="0" lvl="1" indent="-29051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accent1"/>
                </a:solidFill>
              </a:rPr>
              <a:t>EU contracten: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Visumaanvragen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8100000" cy="435066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b="1" dirty="0">
                <a:solidFill>
                  <a:schemeClr val="accent1"/>
                </a:solidFill>
              </a:rPr>
              <a:t>Checklist</a:t>
            </a:r>
            <a:r>
              <a:rPr lang="nl-NL" b="1" dirty="0">
                <a:solidFill>
                  <a:srgbClr val="1E63A8"/>
                </a:solidFill>
              </a:rPr>
              <a:t>	</a:t>
            </a:r>
            <a:endParaRPr lang="nl-NL" sz="8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Begin op tijd: de procedure kan 2 tot 6 maanden duren!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Bekijk de websites van de ambassade voor specifieke eisen</a:t>
            </a:r>
          </a:p>
          <a:p>
            <a:pPr eaLnBrk="1" hangingPunct="1"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80000"/>
              <a:buNone/>
            </a:pPr>
            <a:r>
              <a:rPr lang="nl-NL" b="1" dirty="0">
                <a:solidFill>
                  <a:schemeClr val="accent1"/>
                </a:solidFill>
              </a:rPr>
              <a:t>Veel gevraagde documenten: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Financiële bewijzen (bijv. bankafschriften)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Bewijs van voldoende verzekeringsdekking</a:t>
            </a:r>
          </a:p>
          <a:p>
            <a:pPr eaLnBrk="1" hangingPunct="1">
              <a:lnSpc>
                <a:spcPct val="90000"/>
              </a:lnSpc>
              <a:buSzPct val="100000"/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None/>
            </a:pPr>
            <a:r>
              <a:rPr lang="nl-NL" b="1" dirty="0">
                <a:solidFill>
                  <a:schemeClr val="accent1"/>
                </a:solidFill>
              </a:rPr>
              <a:t>Soms: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Doktersverklaring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Verklaring omtrent Gedrag (VOG)</a:t>
            </a:r>
          </a:p>
          <a:p>
            <a:pPr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 err="1">
                <a:solidFill>
                  <a:schemeClr val="accent1"/>
                </a:solidFill>
              </a:rPr>
              <a:t>Ondersteuningbrief</a:t>
            </a:r>
            <a:r>
              <a:rPr lang="nl-NL" dirty="0">
                <a:solidFill>
                  <a:schemeClr val="accent1"/>
                </a:solidFill>
              </a:rPr>
              <a:t> via Radboudumc International Office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dirty="0"/>
          </a:p>
          <a:p>
            <a:pPr eaLnBrk="1" hangingPunct="1">
              <a:buFontTx/>
              <a:buNone/>
            </a:pPr>
            <a:r>
              <a:rPr lang="en-GB" sz="800" dirty="0"/>
              <a:t>		</a:t>
            </a:r>
          </a:p>
          <a:p>
            <a:pPr eaLnBrk="1" hangingPunct="1">
              <a:buFontTx/>
              <a:buNone/>
            </a:pPr>
            <a:r>
              <a:rPr lang="en-GB" dirty="0"/>
              <a:t>			</a:t>
            </a:r>
          </a:p>
          <a:p>
            <a:pPr eaLnBrk="1" hangingPunct="1"/>
            <a:endParaRPr lang="nl-NL" dirty="0"/>
          </a:p>
        </p:txBody>
      </p:sp>
      <p:pic>
        <p:nvPicPr>
          <p:cNvPr id="20484" name="Afbeelding 3" descr="vis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822" y="3284984"/>
            <a:ext cx="2123466" cy="29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Verzekeringen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8100000" cy="5184576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Zorgverzekering</a:t>
            </a: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Reisverzekering</a:t>
            </a: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Persoonlijke aansprakelijkheidsverzekering</a:t>
            </a: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Ongevallen verzekering</a:t>
            </a: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Medische beroepsaansprakelijkheidsverzekering *</a:t>
            </a:r>
          </a:p>
          <a:p>
            <a:pPr eaLnBrk="1" hangingPunct="1">
              <a:buNone/>
            </a:pPr>
            <a:endParaRPr lang="nl-NL" dirty="0"/>
          </a:p>
          <a:p>
            <a:pPr>
              <a:buNone/>
            </a:pPr>
            <a:r>
              <a:rPr lang="nl-NL" b="1" dirty="0">
                <a:solidFill>
                  <a:schemeClr val="accent1"/>
                </a:solidFill>
              </a:rPr>
              <a:t>Check voor elke verzekering het volgende: </a:t>
            </a:r>
          </a:p>
          <a:p>
            <a:pPr marL="360363" indent="-360363">
              <a:lnSpc>
                <a:spcPct val="100000"/>
              </a:lnSpc>
              <a:buNone/>
            </a:pPr>
            <a:r>
              <a:rPr lang="nl-NL" b="1" i="1" dirty="0">
                <a:solidFill>
                  <a:schemeClr val="accent1"/>
                </a:solidFill>
              </a:rPr>
              <a:t>      </a:t>
            </a:r>
            <a:r>
              <a:rPr lang="nl-NL" dirty="0">
                <a:solidFill>
                  <a:schemeClr val="accent1"/>
                </a:solidFill>
              </a:rPr>
              <a:t>&gt; heb je Europa / wereld dekking?</a:t>
            </a: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	&gt; zijn stages verzekerd?</a:t>
            </a:r>
          </a:p>
          <a:p>
            <a:pPr>
              <a:lnSpc>
                <a:spcPct val="100000"/>
              </a:lnSpc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>
              <a:lnSpc>
                <a:spcPct val="100000"/>
              </a:lnSpc>
              <a:buNone/>
            </a:pPr>
            <a:r>
              <a:rPr lang="en-GB" sz="1600" dirty="0"/>
              <a:t>*</a:t>
            </a:r>
            <a:r>
              <a:rPr lang="nl-NL" sz="1600" dirty="0">
                <a:solidFill>
                  <a:schemeClr val="accent1"/>
                </a:solidFill>
              </a:rPr>
              <a:t> verplicht bij direct contact met proefpersonen of patiënten</a:t>
            </a:r>
            <a:endParaRPr lang="en-GB" sz="1600" dirty="0"/>
          </a:p>
          <a:p>
            <a:endParaRPr lang="nl-NL" sz="800" dirty="0"/>
          </a:p>
          <a:p>
            <a:pPr eaLnBrk="1" hangingPunct="1">
              <a:buFontTx/>
              <a:buNone/>
            </a:pPr>
            <a:r>
              <a:rPr lang="en-GB" sz="800" dirty="0"/>
              <a:t>		</a:t>
            </a:r>
          </a:p>
          <a:p>
            <a:pPr eaLnBrk="1" hangingPunct="1">
              <a:buFontTx/>
              <a:buNone/>
            </a:pPr>
            <a:r>
              <a:rPr lang="en-GB" dirty="0"/>
              <a:t>			</a:t>
            </a:r>
          </a:p>
          <a:p>
            <a:pPr eaLnBrk="1" hangingPunct="1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F1F02B-A842-44DF-9ADA-004D7D24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992991"/>
            <a:ext cx="2339360" cy="15451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Radboudumc </a:t>
            </a:r>
            <a:r>
              <a:rPr lang="nl-NL" b="0" dirty="0"/>
              <a:t>Studentenbudget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556792"/>
            <a:ext cx="8442488" cy="4824536"/>
          </a:xfrm>
        </p:spPr>
        <p:txBody>
          <a:bodyPr rtlCol="0">
            <a:noAutofit/>
          </a:bodyPr>
          <a:lstStyle/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80000"/>
              <a:buFont typeface="Arial" pitchFamily="34" charset="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Studie</a:t>
            </a:r>
            <a:r>
              <a:rPr lang="en-GB" b="1" dirty="0">
                <a:solidFill>
                  <a:schemeClr val="accent1"/>
                </a:solidFill>
              </a:rPr>
              <a:t> &amp; stage:</a:t>
            </a:r>
          </a:p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Font typeface="Arial" pitchFamily="34" charset="0"/>
              <a:buNone/>
              <a:defRPr/>
            </a:pPr>
            <a:endParaRPr kumimoji="1" lang="en-GB" sz="800" kern="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€ 150,- </a:t>
            </a:r>
            <a:r>
              <a:rPr lang="nl-NL" dirty="0">
                <a:solidFill>
                  <a:schemeClr val="accent1"/>
                </a:solidFill>
              </a:rPr>
              <a:t>per maand (Zwitserland of &lt;2 maanden)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accent1"/>
                </a:solidFill>
              </a:rPr>
              <a:t>niet-EU</a:t>
            </a:r>
            <a:r>
              <a:rPr lang="nl-NL" dirty="0">
                <a:solidFill>
                  <a:schemeClr val="accent1"/>
                </a:solidFill>
              </a:rPr>
              <a:t>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nl-NL" sz="1800" b="1" i="1" dirty="0">
                <a:solidFill>
                  <a:schemeClr val="accent1"/>
                </a:solidFill>
              </a:rPr>
              <a:t>Maximaal € 600,- </a:t>
            </a:r>
            <a:r>
              <a:rPr lang="nl-NL" sz="1800" i="1" dirty="0">
                <a:solidFill>
                  <a:schemeClr val="accent1"/>
                </a:solidFill>
              </a:rPr>
              <a:t>per student, verspreid over de complete studie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nl-NL" sz="1800" b="1" i="1" u="sng" dirty="0">
                <a:solidFill>
                  <a:schemeClr val="accent1"/>
                </a:solidFill>
              </a:rPr>
              <a:t>Niet</a:t>
            </a:r>
            <a:r>
              <a:rPr lang="nl-NL" sz="1800" i="1" dirty="0">
                <a:solidFill>
                  <a:schemeClr val="accent1"/>
                </a:solidFill>
              </a:rPr>
              <a:t> in combinatie met een </a:t>
            </a:r>
            <a:r>
              <a:rPr lang="nl-NL" sz="1800" i="1" dirty="0" err="1">
                <a:solidFill>
                  <a:schemeClr val="accent1"/>
                </a:solidFill>
              </a:rPr>
              <a:t>Erasmusbeurs</a:t>
            </a:r>
            <a:r>
              <a:rPr lang="nl-NL" sz="1800" i="1" dirty="0">
                <a:solidFill>
                  <a:schemeClr val="accent1"/>
                </a:solidFill>
              </a:rPr>
              <a:t>!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Extra optie, </a:t>
            </a:r>
            <a:r>
              <a:rPr lang="nl-NL" u="sng" dirty="0">
                <a:solidFill>
                  <a:schemeClr val="accent1"/>
                </a:solidFill>
              </a:rPr>
              <a:t>alleen</a:t>
            </a:r>
            <a:r>
              <a:rPr lang="nl-NL" dirty="0">
                <a:solidFill>
                  <a:schemeClr val="accent1"/>
                </a:solidFill>
              </a:rPr>
              <a:t> voor CSEN &amp; RHCLIC</a:t>
            </a:r>
            <a:r>
              <a:rPr lang="nl-NL" b="1" dirty="0">
                <a:solidFill>
                  <a:schemeClr val="accent1"/>
                </a:solidFill>
              </a:rPr>
              <a:t>: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Taalcursus: 	tot 50% v/d kosten, maximaal € 50,-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Vaccinaties:	tot 50% v/d kosten, maximaal € 100,-</a:t>
            </a:r>
            <a:r>
              <a:rPr lang="en-GB" dirty="0">
                <a:solidFill>
                  <a:schemeClr val="accent1"/>
                </a:solidFill>
              </a:rPr>
              <a:t>  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sz="800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SzPct val="180000"/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Eenmalig</a:t>
            </a:r>
          </a:p>
          <a:p>
            <a:pPr lvl="1">
              <a:lnSpc>
                <a:spcPct val="90000"/>
              </a:lnSpc>
              <a:buSzPct val="180000"/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Vergoeding op declaratiebasis (bonnen)</a:t>
            </a:r>
            <a:endParaRPr lang="en-GB" sz="1800" i="1" dirty="0">
              <a:solidFill>
                <a:schemeClr val="accent1"/>
              </a:solidFill>
            </a:endParaRPr>
          </a:p>
          <a:p>
            <a:pPr marL="290513" indent="-290513" defTabSz="1714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endParaRPr lang="en-GB" dirty="0"/>
          </a:p>
          <a:p>
            <a:pPr marL="0" indent="0" algn="ctr" defTabSz="1714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None/>
              <a:defRPr/>
            </a:pPr>
            <a:r>
              <a:rPr lang="en-GB" b="1" dirty="0" err="1"/>
              <a:t>Aanmelding</a:t>
            </a:r>
            <a:r>
              <a:rPr lang="en-GB" b="1" dirty="0"/>
              <a:t> via </a:t>
            </a:r>
            <a:r>
              <a:rPr lang="en-GB" b="1" dirty="0" err="1">
                <a:hlinkClick r:id="rId3"/>
              </a:rPr>
              <a:t>StIP</a:t>
            </a:r>
            <a:r>
              <a:rPr lang="en-GB" b="1" dirty="0">
                <a:hlinkClick r:id="rId3"/>
              </a:rPr>
              <a:t> </a:t>
            </a:r>
            <a:r>
              <a:rPr lang="en-GB" b="1" dirty="0" err="1">
                <a:hlinkClick r:id="rId3"/>
              </a:rPr>
              <a:t>formulier</a:t>
            </a:r>
            <a:r>
              <a:rPr lang="en-GB" b="1" dirty="0"/>
              <a:t>, in te </a:t>
            </a:r>
            <a:r>
              <a:rPr lang="en-GB" b="1" dirty="0" err="1"/>
              <a:t>dienen</a:t>
            </a:r>
            <a:r>
              <a:rPr lang="en-GB" b="1" dirty="0"/>
              <a:t> </a:t>
            </a:r>
            <a:r>
              <a:rPr lang="en-GB" b="1" dirty="0" err="1"/>
              <a:t>bij</a:t>
            </a:r>
            <a:r>
              <a:rPr lang="en-GB" b="1" dirty="0"/>
              <a:t> </a:t>
            </a:r>
            <a:r>
              <a:rPr lang="en-GB" b="1" dirty="0" err="1"/>
              <a:t>StIP</a:t>
            </a:r>
            <a:endParaRPr lang="en-GB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73795E-2D11-489E-B252-8F442A46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45090"/>
            <a:ext cx="1745744" cy="11638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RU: </a:t>
            </a:r>
            <a:r>
              <a:rPr lang="nl-NL" b="0" dirty="0"/>
              <a:t>Individuele Reissubsidie (</a:t>
            </a:r>
            <a:r>
              <a:rPr lang="nl-NL" b="0" dirty="0">
                <a:hlinkClick r:id="rId3"/>
              </a:rPr>
              <a:t>IRS</a:t>
            </a:r>
            <a:r>
              <a:rPr lang="nl-NL" b="0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718861"/>
            <a:ext cx="8100000" cy="4320480"/>
          </a:xfrm>
        </p:spPr>
        <p:txBody>
          <a:bodyPr rtlCol="0">
            <a:noAutofit/>
          </a:bodyPr>
          <a:lstStyle/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80000"/>
              <a:buFont typeface="Arial" pitchFamily="34" charset="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Studie</a:t>
            </a:r>
            <a:r>
              <a:rPr lang="en-GB" b="1" dirty="0">
                <a:solidFill>
                  <a:schemeClr val="accent1"/>
                </a:solidFill>
              </a:rPr>
              <a:t> of </a:t>
            </a:r>
            <a:r>
              <a:rPr lang="en-GB" b="1" dirty="0" err="1">
                <a:solidFill>
                  <a:schemeClr val="accent1"/>
                </a:solidFill>
              </a:rPr>
              <a:t>onderzoeksstage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br>
              <a:rPr kumimoji="1" lang="en-GB" sz="800" b="1" kern="0" dirty="0">
                <a:solidFill>
                  <a:srgbClr val="1E63A8"/>
                </a:solidFill>
              </a:rPr>
            </a:br>
            <a:r>
              <a:rPr kumimoji="1" lang="en-GB" sz="800" kern="0" dirty="0"/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maand, </a:t>
            </a:r>
            <a:r>
              <a:rPr lang="nl-NL" dirty="0" err="1">
                <a:solidFill>
                  <a:schemeClr val="accent1"/>
                </a:solidFill>
              </a:rPr>
              <a:t>max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b="1" dirty="0">
                <a:solidFill>
                  <a:schemeClr val="accent1"/>
                </a:solidFill>
              </a:rPr>
              <a:t>€ 800,- </a:t>
            </a:r>
            <a:r>
              <a:rPr lang="nl-NL" dirty="0">
                <a:solidFill>
                  <a:schemeClr val="accent1"/>
                </a:solidFill>
              </a:rPr>
              <a:t>(alleen voor Zwitserland)</a:t>
            </a:r>
          </a:p>
          <a:p>
            <a:pPr>
              <a:lnSpc>
                <a:spcPct val="90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niet-EU</a:t>
            </a:r>
            <a:r>
              <a:rPr lang="nl-NL" dirty="0">
                <a:solidFill>
                  <a:schemeClr val="accent1"/>
                </a:solidFill>
              </a:rPr>
              <a:t>	</a:t>
            </a:r>
            <a:r>
              <a:rPr lang="nl-NL" b="1" dirty="0">
                <a:solidFill>
                  <a:schemeClr val="accent1"/>
                </a:solidFill>
              </a:rPr>
              <a:t>€ 300,- </a:t>
            </a:r>
            <a:r>
              <a:rPr lang="nl-NL" dirty="0">
                <a:solidFill>
                  <a:schemeClr val="accent1"/>
                </a:solidFill>
              </a:rPr>
              <a:t>per maand, </a:t>
            </a:r>
            <a:r>
              <a:rPr lang="nl-NL" dirty="0" err="1">
                <a:solidFill>
                  <a:schemeClr val="accent1"/>
                </a:solidFill>
              </a:rPr>
              <a:t>max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b="1" dirty="0">
                <a:solidFill>
                  <a:schemeClr val="accent1"/>
                </a:solidFill>
              </a:rPr>
              <a:t>€ 1.200,- 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Coschapbeurs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€ 150,- </a:t>
            </a:r>
            <a:r>
              <a:rPr lang="nl-NL" dirty="0">
                <a:solidFill>
                  <a:schemeClr val="accent1"/>
                </a:solidFill>
              </a:rPr>
              <a:t>per maand</a:t>
            </a:r>
          </a:p>
          <a:p>
            <a:pPr>
              <a:lnSpc>
                <a:spcPct val="90000"/>
              </a:lnSpc>
              <a:defRPr/>
            </a:pPr>
            <a:r>
              <a:rPr lang="nl-NL" dirty="0" err="1">
                <a:solidFill>
                  <a:schemeClr val="accent1"/>
                </a:solidFill>
              </a:rPr>
              <a:t>niet-EU</a:t>
            </a:r>
            <a:r>
              <a:rPr lang="nl-NL" dirty="0">
                <a:solidFill>
                  <a:schemeClr val="accent1"/>
                </a:solidFill>
              </a:rPr>
              <a:t>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Eenmalige beurs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Minimaal 2 tot maximaal 4 maanden vergoed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800" b="1" i="1" u="sng" dirty="0">
                <a:solidFill>
                  <a:schemeClr val="accent1"/>
                </a:solidFill>
              </a:rPr>
              <a:t>Niet</a:t>
            </a:r>
            <a:r>
              <a:rPr lang="nl-NL" sz="1800" i="1" dirty="0">
                <a:solidFill>
                  <a:schemeClr val="accent1"/>
                </a:solidFill>
              </a:rPr>
              <a:t> in combinatie met Erasmus!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800" b="1" i="1" u="sng" dirty="0">
                <a:solidFill>
                  <a:schemeClr val="accent1"/>
                </a:solidFill>
              </a:rPr>
              <a:t>Niet</a:t>
            </a:r>
            <a:r>
              <a:rPr lang="nl-NL" sz="1800" i="1" dirty="0">
                <a:solidFill>
                  <a:schemeClr val="accent1"/>
                </a:solidFill>
              </a:rPr>
              <a:t> voor </a:t>
            </a:r>
            <a:r>
              <a:rPr lang="nl-NL" sz="1800" i="1" dirty="0" err="1">
                <a:solidFill>
                  <a:schemeClr val="accent1"/>
                </a:solidFill>
              </a:rPr>
              <a:t>Honours</a:t>
            </a:r>
            <a:r>
              <a:rPr lang="nl-NL" sz="1800" i="1" dirty="0">
                <a:solidFill>
                  <a:schemeClr val="accent1"/>
                </a:solidFill>
              </a:rPr>
              <a:t> stages!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800" b="1" i="1" u="sng" dirty="0">
                <a:solidFill>
                  <a:schemeClr val="accent1"/>
                </a:solidFill>
              </a:rPr>
              <a:t>Wel</a:t>
            </a:r>
            <a:r>
              <a:rPr lang="nl-NL" sz="1800" i="1" dirty="0">
                <a:solidFill>
                  <a:schemeClr val="accent1"/>
                </a:solidFill>
              </a:rPr>
              <a:t> in combinatie met </a:t>
            </a:r>
            <a:r>
              <a:rPr lang="nl-NL" sz="1800" i="1" dirty="0" err="1">
                <a:solidFill>
                  <a:schemeClr val="accent1"/>
                </a:solidFill>
              </a:rPr>
              <a:t>Radboudumc</a:t>
            </a:r>
            <a:r>
              <a:rPr lang="nl-NL" sz="1800" i="1" dirty="0">
                <a:solidFill>
                  <a:schemeClr val="accent1"/>
                </a:solidFill>
              </a:rPr>
              <a:t> Studentenbudget</a:t>
            </a:r>
            <a:endParaRPr lang="en-GB" sz="1800" i="1" dirty="0">
              <a:solidFill>
                <a:schemeClr val="accent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1" lang="en-GB" b="1" kern="0" dirty="0"/>
          </a:p>
          <a:p>
            <a:pPr marL="0" indent="0" algn="ctr" defTabSz="171450">
              <a:spcBef>
                <a:spcPct val="20000"/>
              </a:spcBef>
              <a:buClr>
                <a:srgbClr val="0070C0"/>
              </a:buClr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Aanmelding start via OSIRIS Buitenland</a:t>
            </a:r>
            <a:endParaRPr lang="nl-NL" sz="700" b="1" dirty="0">
              <a:solidFill>
                <a:schemeClr val="accent1"/>
              </a:solidFill>
            </a:endParaRPr>
          </a:p>
          <a:p>
            <a:pPr marL="290513" indent="-290513" defTabSz="1714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4" name="Afbeelding 4" descr="geld tell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659" y="4329955"/>
            <a:ext cx="1763341" cy="17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856" y="913655"/>
            <a:ext cx="8100000" cy="533400"/>
          </a:xfrm>
        </p:spPr>
        <p:txBody>
          <a:bodyPr/>
          <a:lstStyle/>
          <a:p>
            <a:r>
              <a:rPr lang="nl-NL" dirty="0">
                <a:hlinkClick r:id="rId2"/>
              </a:rPr>
              <a:t>Radboud Max Planck </a:t>
            </a:r>
            <a:r>
              <a:rPr lang="nl-NL" dirty="0" err="1">
                <a:hlinkClick r:id="rId2"/>
              </a:rPr>
              <a:t>Internship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7536" y="1818980"/>
            <a:ext cx="8100000" cy="4125365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Voor BMS en MMD studenten</a:t>
            </a:r>
          </a:p>
          <a:p>
            <a:r>
              <a:rPr lang="nl-NL" dirty="0">
                <a:solidFill>
                  <a:schemeClr val="accent1"/>
                </a:solidFill>
              </a:rPr>
              <a:t>Onderzoeksstage bij Europees Max Planck  Instituut</a:t>
            </a:r>
          </a:p>
          <a:p>
            <a:r>
              <a:rPr lang="nl-NL" dirty="0">
                <a:solidFill>
                  <a:schemeClr val="accent1"/>
                </a:solidFill>
              </a:rPr>
              <a:t>Minimaal 6 maanden, maximaal 1 jaar</a:t>
            </a:r>
          </a:p>
          <a:p>
            <a:r>
              <a:rPr lang="en-US" dirty="0" err="1">
                <a:solidFill>
                  <a:schemeClr val="accent1"/>
                </a:solidFill>
                <a:hlinkClick r:id="rId3"/>
              </a:rPr>
              <a:t>Overzicht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 van Max Planck 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Instituten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zie</a:t>
            </a:r>
            <a:r>
              <a:rPr lang="en-US" dirty="0">
                <a:solidFill>
                  <a:schemeClr val="accent1"/>
                </a:solidFill>
              </a:rPr>
              <a:t> “Medicine” &amp; “Biology”</a:t>
            </a:r>
          </a:p>
          <a:p>
            <a:r>
              <a:rPr lang="en-US" dirty="0">
                <a:solidFill>
                  <a:schemeClr val="accent1"/>
                </a:solidFill>
              </a:rPr>
              <a:t>Biomedical Sciences </a:t>
            </a:r>
            <a:r>
              <a:rPr lang="en-US" dirty="0" err="1">
                <a:solidFill>
                  <a:schemeClr val="accent1"/>
                </a:solidFill>
              </a:rPr>
              <a:t>contactpersoon</a:t>
            </a:r>
            <a:r>
              <a:rPr lang="en-US" dirty="0">
                <a:solidFill>
                  <a:schemeClr val="accent1"/>
                </a:solidFill>
              </a:rPr>
              <a:t>: Prof. Frans Russel</a:t>
            </a:r>
          </a:p>
          <a:p>
            <a:r>
              <a:rPr lang="en-US" dirty="0">
                <a:solidFill>
                  <a:schemeClr val="accent1"/>
                </a:solidFill>
              </a:rPr>
              <a:t>Te </a:t>
            </a:r>
            <a:r>
              <a:rPr lang="en-US" dirty="0" err="1">
                <a:solidFill>
                  <a:schemeClr val="accent1"/>
                </a:solidFill>
              </a:rPr>
              <a:t>combineren</a:t>
            </a:r>
            <a:r>
              <a:rPr lang="nl-NL" dirty="0">
                <a:solidFill>
                  <a:schemeClr val="accent1"/>
                </a:solidFill>
              </a:rPr>
              <a:t> met Erasmus+ beurs</a:t>
            </a:r>
          </a:p>
          <a:p>
            <a:r>
              <a:rPr lang="nl-NL" dirty="0">
                <a:solidFill>
                  <a:schemeClr val="accent1"/>
                </a:solidFill>
              </a:rPr>
              <a:t>In totaal </a:t>
            </a:r>
            <a:r>
              <a:rPr lang="en-US" dirty="0">
                <a:solidFill>
                  <a:schemeClr val="accent1"/>
                </a:solidFill>
              </a:rPr>
              <a:t>€ 600,- per </a:t>
            </a:r>
            <a:r>
              <a:rPr lang="en-US" dirty="0" err="1">
                <a:solidFill>
                  <a:schemeClr val="accent1"/>
                </a:solidFill>
              </a:rPr>
              <a:t>maand</a:t>
            </a:r>
            <a:r>
              <a:rPr lang="en-US" dirty="0">
                <a:solidFill>
                  <a:schemeClr val="accent1"/>
                </a:solidFill>
              </a:rPr>
              <a:t> (Max Planck &amp; Erasmus+)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pPr algn="ctr">
              <a:buNone/>
            </a:pPr>
            <a:r>
              <a:rPr lang="nl-NL" b="1" dirty="0">
                <a:solidFill>
                  <a:schemeClr val="accent1"/>
                </a:solidFill>
              </a:rPr>
              <a:t>Aanmelding start via OSIRIS Buitenland</a:t>
            </a:r>
            <a:endParaRPr lang="nl-NL" sz="1200" b="1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  <p:pic>
        <p:nvPicPr>
          <p:cNvPr id="55298" name="Picture 2" descr="Max Planck Gesellscha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0774" y="4725144"/>
            <a:ext cx="1533525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6413"/>
            <a:ext cx="8100000" cy="533400"/>
          </a:xfrm>
        </p:spPr>
        <p:txBody>
          <a:bodyPr/>
          <a:lstStyle/>
          <a:p>
            <a:r>
              <a:rPr lang="nl-NL" dirty="0"/>
              <a:t>Erasmus+: </a:t>
            </a:r>
            <a:r>
              <a:rPr lang="nl-NL" b="0" dirty="0"/>
              <a:t>Europees 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885" y="1592797"/>
            <a:ext cx="8082161" cy="468052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Studie &amp; stage </a:t>
            </a:r>
            <a:endParaRPr lang="nl-NL" sz="800" b="1" dirty="0">
              <a:solidFill>
                <a:srgbClr val="1E63A8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Stage: minimaal 2 maanden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Studie: minimaal 3 maanden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Meerdere keren aan te vragen</a:t>
            </a:r>
            <a:endParaRPr lang="nl-NL" sz="1600" dirty="0">
              <a:solidFill>
                <a:schemeClr val="accent1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In totaal maximaal 12 maanden per cyclus (</a:t>
            </a:r>
            <a:r>
              <a:rPr lang="nl-NL" dirty="0" err="1">
                <a:solidFill>
                  <a:schemeClr val="accent1"/>
                </a:solidFill>
              </a:rPr>
              <a:t>BSc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MSc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 err="1">
                <a:solidFill>
                  <a:schemeClr val="accent1"/>
                </a:solidFill>
              </a:rPr>
              <a:t>PhD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Kan ook in het jaar na afstuderen, ook na </a:t>
            </a:r>
            <a:r>
              <a:rPr lang="nl-NL" dirty="0" err="1">
                <a:solidFill>
                  <a:schemeClr val="accent1"/>
                </a:solidFill>
              </a:rPr>
              <a:t>Bsc</a:t>
            </a:r>
            <a:r>
              <a:rPr lang="nl-NL" dirty="0">
                <a:solidFill>
                  <a:schemeClr val="accent1"/>
                </a:solidFill>
              </a:rPr>
              <a:t>*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3"/>
              </a:rPr>
              <a:t>Beursbedragen</a:t>
            </a:r>
            <a:r>
              <a:rPr lang="nl-NL" dirty="0">
                <a:solidFill>
                  <a:schemeClr val="accent1"/>
                </a:solidFill>
              </a:rPr>
              <a:t> afhankelijk van locatie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Online taaltest</a:t>
            </a: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sz="1800" dirty="0">
                <a:solidFill>
                  <a:schemeClr val="accent1"/>
                </a:solidFill>
              </a:rPr>
              <a:t>Voor detailinformatie zie de </a:t>
            </a:r>
            <a:r>
              <a:rPr lang="nl-NL" sz="1800" b="1" dirty="0">
                <a:solidFill>
                  <a:schemeClr val="accent1"/>
                </a:solidFill>
                <a:hlinkClick r:id="rId4"/>
              </a:rPr>
              <a:t>website</a:t>
            </a:r>
            <a:r>
              <a:rPr lang="nl-NL" sz="1800" dirty="0">
                <a:solidFill>
                  <a:schemeClr val="accent1"/>
                </a:solidFill>
              </a:rPr>
              <a:t> van het centrale International Office van de RU.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Aanmelding start via OSIRIS Buitenland</a:t>
            </a:r>
            <a:endParaRPr lang="nl-NL" sz="7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  <a:buFontTx/>
              <a:buNone/>
            </a:pPr>
            <a:r>
              <a:rPr lang="nl-NL" sz="1600" dirty="0">
                <a:solidFill>
                  <a:schemeClr val="accent1"/>
                </a:solidFill>
              </a:rPr>
              <a:t>*aanvragen vóór afstuderen!</a:t>
            </a:r>
            <a:endParaRPr lang="nl-NL" sz="16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endParaRPr lang="nl-NL" dirty="0"/>
          </a:p>
        </p:txBody>
      </p:sp>
      <p:pic>
        <p:nvPicPr>
          <p:cNvPr id="9218" name="Picture 2" descr="http://www.erasmusplus.nl/wp-content/themes/erasmusplus/images/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49619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49404-0D3D-41A9-B33B-069B1C4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45" y="856286"/>
            <a:ext cx="8100000" cy="533400"/>
          </a:xfrm>
        </p:spPr>
        <p:txBody>
          <a:bodyPr/>
          <a:lstStyle/>
          <a:p>
            <a:r>
              <a:rPr lang="nl-NL" dirty="0"/>
              <a:t>SEMP beurs Zwitserland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9EC26-3A9C-43E7-9CFD-87EE796E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680520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hlinkClick r:id="rId2"/>
              </a:rPr>
              <a:t>Swiss European Mobility </a:t>
            </a:r>
            <a:r>
              <a:rPr lang="nl-NL" b="1" dirty="0" err="1">
                <a:hlinkClick r:id="rId2"/>
              </a:rPr>
              <a:t>Programme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dirty="0">
                <a:solidFill>
                  <a:schemeClr val="accent1"/>
                </a:solidFill>
              </a:rPr>
              <a:t>Zwitserse versie van het Erasmus+ programma</a:t>
            </a:r>
          </a:p>
          <a:p>
            <a:r>
              <a:rPr lang="nl-NL" dirty="0">
                <a:solidFill>
                  <a:schemeClr val="accent1"/>
                </a:solidFill>
              </a:rPr>
              <a:t>Voor </a:t>
            </a:r>
            <a:r>
              <a:rPr lang="nl-NL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</a:t>
            </a:r>
            <a:r>
              <a:rPr lang="nl-NL" dirty="0">
                <a:solidFill>
                  <a:schemeClr val="accent1"/>
                </a:solidFill>
              </a:rPr>
              <a:t> &amp; voor </a:t>
            </a:r>
            <a:r>
              <a:rPr lang="nl-NL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minimaal 2 &amp; maximaal 12 maanden</a:t>
            </a:r>
          </a:p>
          <a:p>
            <a:r>
              <a:rPr lang="nl-NL" dirty="0">
                <a:solidFill>
                  <a:schemeClr val="accent1"/>
                </a:solidFill>
              </a:rPr>
              <a:t>Aanvragen lopen via het </a:t>
            </a:r>
            <a:r>
              <a:rPr lang="nl-NL" dirty="0" err="1">
                <a:solidFill>
                  <a:schemeClr val="accent1"/>
                </a:solidFill>
              </a:rPr>
              <a:t>international</a:t>
            </a:r>
            <a:r>
              <a:rPr lang="nl-NL" dirty="0">
                <a:solidFill>
                  <a:schemeClr val="accent1"/>
                </a:solidFill>
              </a:rPr>
              <a:t> office van de studie- of stagelocatie in Zwitserland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699324-23D8-4336-BD98-F5CCEF7D9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53" y="4049165"/>
            <a:ext cx="1962894" cy="19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22000" y="951384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Fondsen zoals: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099425" cy="3960440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3"/>
              </a:rPr>
              <a:t>VSB fonds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4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4"/>
              </a:rPr>
              <a:t>Reumafonds</a:t>
            </a:r>
            <a:r>
              <a:rPr lang="nl-NL" dirty="0">
                <a:solidFill>
                  <a:schemeClr val="accent1"/>
                </a:solidFill>
              </a:rPr>
              <a:t> 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5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5"/>
              </a:rPr>
              <a:t>Nationaal </a:t>
            </a:r>
            <a:r>
              <a:rPr lang="nl-NL" dirty="0" err="1">
                <a:solidFill>
                  <a:schemeClr val="accent1"/>
                </a:solidFill>
                <a:hlinkClick r:id="rId5"/>
              </a:rPr>
              <a:t>MS-fonds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800" dirty="0">
              <a:solidFill>
                <a:schemeClr val="accent1"/>
              </a:solidFill>
              <a:hlinkClick r:id="rId6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6"/>
              </a:rPr>
              <a:t>Stichting </a:t>
            </a:r>
            <a:r>
              <a:rPr lang="nl-NL" dirty="0" err="1">
                <a:solidFill>
                  <a:schemeClr val="accent1"/>
                </a:solidFill>
                <a:hlinkClick r:id="rId6"/>
              </a:rPr>
              <a:t>MS-Research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800" dirty="0">
              <a:solidFill>
                <a:schemeClr val="accent1"/>
              </a:solidFill>
              <a:hlinkClick r:id="rId7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7"/>
              </a:rPr>
              <a:t>Hartstichting</a:t>
            </a:r>
            <a:r>
              <a:rPr lang="nl-NL" dirty="0">
                <a:solidFill>
                  <a:schemeClr val="accent1"/>
                </a:solidFill>
              </a:rPr>
              <a:t> </a:t>
            </a:r>
            <a:endParaRPr lang="nl-NL" sz="1000" dirty="0">
              <a:solidFill>
                <a:schemeClr val="accent1"/>
              </a:solidFill>
              <a:hlinkClick r:id="rId8"/>
            </a:endParaRPr>
          </a:p>
          <a:p>
            <a:pPr>
              <a:lnSpc>
                <a:spcPct val="90000"/>
              </a:lnSpc>
              <a:defRPr/>
            </a:pPr>
            <a:endParaRPr lang="nl-NL" sz="800" dirty="0">
              <a:solidFill>
                <a:schemeClr val="accent1"/>
              </a:solidFill>
              <a:hlinkClick r:id="rId8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8"/>
              </a:rPr>
              <a:t>Aids Fonds 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9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 err="1">
                <a:solidFill>
                  <a:schemeClr val="accent1"/>
                </a:solidFill>
                <a:hlinkClick r:id="rId9"/>
              </a:rPr>
              <a:t>Nierstichting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0"/>
              </a:rPr>
              <a:t>Maag Lever Darm Stichting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1000" dirty="0">
              <a:solidFill>
                <a:schemeClr val="accent1"/>
              </a:solidFill>
              <a:hlinkClick r:id="rId11"/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 err="1">
                <a:solidFill>
                  <a:schemeClr val="accent1"/>
                </a:solidFill>
                <a:hlinkClick r:id="rId11"/>
              </a:rPr>
              <a:t>Netherlandse</a:t>
            </a:r>
            <a:r>
              <a:rPr lang="nl-NL" dirty="0">
                <a:solidFill>
                  <a:schemeClr val="accent1"/>
                </a:solidFill>
                <a:hlinkClick r:id="rId11"/>
              </a:rPr>
              <a:t> Vereniging Biochemie en Moleculaire Biologie</a:t>
            </a: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12"/>
              </a:rPr>
              <a:t>Jong KNCV </a:t>
            </a:r>
            <a:r>
              <a:rPr lang="nl-NL" dirty="0">
                <a:solidFill>
                  <a:schemeClr val="accent1"/>
                </a:solidFill>
              </a:rPr>
              <a:t>: Koninklijke Nederlandse Chemische Vereniging</a:t>
            </a:r>
          </a:p>
          <a:p>
            <a:pPr>
              <a:lnSpc>
                <a:spcPct val="90000"/>
              </a:lnSpc>
              <a:defRPr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19461" name="Afbeelding 4" descr="untitled.bmp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7005" y="2002574"/>
            <a:ext cx="2877319" cy="59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Afbeelding 5" descr="aidsfonds.bmp"/>
          <p:cNvPicPr>
            <a:picLocks noChangeAspect="1"/>
          </p:cNvPicPr>
          <p:nvPr/>
        </p:nvPicPr>
        <p:blipFill>
          <a:blip r:embed="rId14" cstate="print"/>
          <a:srcRect t="23625" b="25987"/>
          <a:stretch>
            <a:fillRect/>
          </a:stretch>
        </p:blipFill>
        <p:spPr bwMode="auto">
          <a:xfrm>
            <a:off x="6461259" y="2780928"/>
            <a:ext cx="2083534" cy="84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asklogo.com/images/M/maag%20lever%20darm%20stichting%2014%20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653136"/>
            <a:ext cx="1512168" cy="1512168"/>
          </a:xfrm>
          <a:prstGeom prst="rect">
            <a:avLst/>
          </a:prstGeom>
          <a:noFill/>
        </p:spPr>
      </p:pic>
      <p:pic>
        <p:nvPicPr>
          <p:cNvPr id="8" name="Picture 8" descr="http://www.pitchblink.nl/bestanden/nierstichting_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248" y="3573016"/>
            <a:ext cx="1961267" cy="1142150"/>
          </a:xfrm>
          <a:prstGeom prst="rect">
            <a:avLst/>
          </a:prstGeom>
          <a:noFill/>
        </p:spPr>
      </p:pic>
      <p:pic>
        <p:nvPicPr>
          <p:cNvPr id="9" name="Picture 2" descr="https://www.vsbfonds.nl/media/56998/vsbfonds-pay-off-we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87774" y="1095197"/>
            <a:ext cx="241655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080EE-F026-4FBF-AD7C-9F4C44BD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64704"/>
            <a:ext cx="8100000" cy="533400"/>
          </a:xfrm>
        </p:spPr>
        <p:txBody>
          <a:bodyPr/>
          <a:lstStyle/>
          <a:p>
            <a:r>
              <a:rPr lang="nl-NL" dirty="0" err="1"/>
              <a:t>Brexit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FC495-0635-4896-8F3E-C3992B0F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98104"/>
            <a:ext cx="8100000" cy="5299248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Beurzen</a:t>
            </a:r>
          </a:p>
          <a:p>
            <a:r>
              <a:rPr lang="nl-NL" dirty="0">
                <a:solidFill>
                  <a:schemeClr val="accent1"/>
                </a:solidFill>
              </a:rPr>
              <a:t>UK stage of studie </a:t>
            </a:r>
            <a:r>
              <a:rPr lang="nl-NL" u="sng" dirty="0">
                <a:solidFill>
                  <a:schemeClr val="accent1"/>
                </a:solidFill>
              </a:rPr>
              <a:t>t/m mei 2023</a:t>
            </a:r>
            <a:r>
              <a:rPr lang="nl-NL" dirty="0">
                <a:solidFill>
                  <a:schemeClr val="accent1"/>
                </a:solidFill>
              </a:rPr>
              <a:t>: Erasmus+ beurs</a:t>
            </a:r>
            <a:endParaRPr lang="nl-NL" sz="800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UK stage of studie </a:t>
            </a:r>
            <a:r>
              <a:rPr lang="nl-NL" u="sng" dirty="0">
                <a:solidFill>
                  <a:schemeClr val="accent1"/>
                </a:solidFill>
              </a:rPr>
              <a:t>na mei 2023</a:t>
            </a:r>
            <a:r>
              <a:rPr lang="nl-NL" dirty="0">
                <a:solidFill>
                  <a:schemeClr val="accent1"/>
                </a:solidFill>
              </a:rPr>
              <a:t>: IRS &amp; Radboudumc Studentenbudget</a:t>
            </a: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Visum</a:t>
            </a:r>
          </a:p>
          <a:p>
            <a:r>
              <a:rPr lang="nl-NL" dirty="0">
                <a:solidFill>
                  <a:schemeClr val="accent1"/>
                </a:solidFill>
              </a:rPr>
              <a:t>UK studie =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Studenten visum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via Britse universiteit</a:t>
            </a:r>
          </a:p>
          <a:p>
            <a:pPr marL="322262" lvl="1" indent="0">
              <a:buNone/>
            </a:pP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marL="322263" lvl="1" indent="-32226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UK stage = 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T5 visum</a:t>
            </a:r>
            <a:endParaRPr lang="nl-NL" dirty="0">
              <a:solidFill>
                <a:schemeClr val="accent1"/>
              </a:solidFill>
            </a:endParaRPr>
          </a:p>
          <a:p>
            <a:pPr marL="644526" lvl="2" indent="-322263"/>
            <a:r>
              <a:rPr lang="nl-NL" dirty="0" err="1">
                <a:solidFill>
                  <a:schemeClr val="accent1"/>
                </a:solidFill>
              </a:rPr>
              <a:t>CoS</a:t>
            </a:r>
            <a:r>
              <a:rPr lang="nl-NL" dirty="0">
                <a:solidFill>
                  <a:schemeClr val="accent1"/>
                </a:solidFill>
              </a:rPr>
              <a:t>* </a:t>
            </a:r>
            <a:r>
              <a:rPr lang="nl-NL" dirty="0" err="1">
                <a:solidFill>
                  <a:schemeClr val="accent1"/>
                </a:solidFill>
              </a:rPr>
              <a:t>number</a:t>
            </a:r>
            <a:r>
              <a:rPr lang="nl-NL" dirty="0">
                <a:solidFill>
                  <a:schemeClr val="accent1"/>
                </a:solidFill>
              </a:rPr>
              <a:t> aanvragen bij British Council via facultair Erasmus coördinator (minimaal 10 weken vóór startdatum stage) </a:t>
            </a:r>
          </a:p>
          <a:p>
            <a:pPr marL="644526" lvl="2" indent="-322263"/>
            <a:r>
              <a:rPr lang="nl-NL" dirty="0">
                <a:solidFill>
                  <a:schemeClr val="accent1"/>
                </a:solidFill>
              </a:rPr>
              <a:t>Daarna visum aanvragen </a:t>
            </a:r>
          </a:p>
          <a:p>
            <a:pPr marL="644526" lvl="2" indent="-322263"/>
            <a:r>
              <a:rPr lang="nl-NL" dirty="0">
                <a:solidFill>
                  <a:schemeClr val="accent1"/>
                </a:solidFill>
              </a:rPr>
              <a:t>hele procedure kost 2 tot 3 maanden</a:t>
            </a:r>
          </a:p>
          <a:p>
            <a:pPr marL="322263" lvl="2" indent="0"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322263" lvl="2" indent="0">
              <a:buNone/>
            </a:pPr>
            <a:r>
              <a:rPr lang="nl-NL" b="1" dirty="0">
                <a:solidFill>
                  <a:srgbClr val="FF0000"/>
                </a:solidFill>
              </a:rPr>
              <a:t>HOU DE </a:t>
            </a:r>
            <a:r>
              <a:rPr lang="nl-NL" b="1" dirty="0">
                <a:solidFill>
                  <a:srgbClr val="FF0000"/>
                </a:solidFill>
                <a:hlinkClick r:id="rId5"/>
              </a:rPr>
              <a:t>RU IO WEBSITE </a:t>
            </a:r>
            <a:r>
              <a:rPr lang="nl-NL" b="1" dirty="0">
                <a:solidFill>
                  <a:srgbClr val="FF0000"/>
                </a:solidFill>
              </a:rPr>
              <a:t>IN DE GATEN VOOR BREXIT UPDATES!</a:t>
            </a:r>
          </a:p>
          <a:p>
            <a:pPr marL="322263" lvl="2" indent="0">
              <a:buNone/>
            </a:pPr>
            <a:endParaRPr lang="nl-NL" sz="2400" b="1" dirty="0">
              <a:solidFill>
                <a:srgbClr val="FF0000"/>
              </a:solidFill>
            </a:endParaRPr>
          </a:p>
          <a:p>
            <a:pPr marL="322263" lvl="2" indent="0">
              <a:buNone/>
            </a:pPr>
            <a:r>
              <a:rPr lang="nl-NL" sz="1600" dirty="0">
                <a:solidFill>
                  <a:schemeClr val="accent1"/>
                </a:solidFill>
              </a:rPr>
              <a:t>* </a:t>
            </a:r>
            <a:r>
              <a:rPr lang="nl-NL" sz="1600" dirty="0" err="1">
                <a:solidFill>
                  <a:schemeClr val="accent1"/>
                </a:solidFill>
              </a:rPr>
              <a:t>Certificate</a:t>
            </a:r>
            <a:r>
              <a:rPr lang="nl-NL" sz="1600" dirty="0">
                <a:solidFill>
                  <a:schemeClr val="accent1"/>
                </a:solidFill>
              </a:rPr>
              <a:t> of </a:t>
            </a:r>
            <a:r>
              <a:rPr lang="nl-NL" sz="1600" dirty="0" err="1">
                <a:solidFill>
                  <a:schemeClr val="accent1"/>
                </a:solidFill>
              </a:rPr>
              <a:t>Sponsorship</a:t>
            </a:r>
            <a:r>
              <a:rPr lang="nl-NL" sz="16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31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22000" y="819282"/>
            <a:ext cx="8100000" cy="533400"/>
          </a:xfrm>
        </p:spPr>
        <p:txBody>
          <a:bodyPr/>
          <a:lstStyle/>
          <a:p>
            <a:r>
              <a:rPr lang="nl-NL" dirty="0"/>
              <a:t>Radboudumc International Office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550506" y="1628800"/>
            <a:ext cx="8100000" cy="4968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Locatie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spreekkamer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>
                <a:solidFill>
                  <a:schemeClr val="accent1"/>
                </a:solidFill>
              </a:rPr>
              <a:t>Route 84 </a:t>
            </a:r>
            <a:r>
              <a:rPr lang="en-GB" dirty="0" err="1">
                <a:solidFill>
                  <a:schemeClr val="accent1"/>
                </a:solidFill>
              </a:rPr>
              <a:t>bij</a:t>
            </a:r>
            <a:r>
              <a:rPr lang="en-GB" dirty="0">
                <a:solidFill>
                  <a:schemeClr val="accent1"/>
                </a:solidFill>
              </a:rPr>
              <a:t> het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r>
              <a:rPr lang="en-GB" b="1" dirty="0">
                <a:solidFill>
                  <a:schemeClr val="accent1"/>
                </a:solidFill>
              </a:rPr>
              <a:t>*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	</a:t>
            </a: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Afspraak</a:t>
            </a:r>
            <a:r>
              <a:rPr lang="en-GB" b="1" dirty="0">
                <a:solidFill>
                  <a:schemeClr val="accent1"/>
                </a:solidFill>
              </a:rPr>
              <a:t> van 30 min.</a:t>
            </a:r>
            <a:r>
              <a:rPr lang="en-GB" dirty="0">
                <a:solidFill>
                  <a:schemeClr val="accent1"/>
                </a:solidFill>
              </a:rPr>
              <a:t> (online/tel.)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  <a:r>
              <a:rPr lang="en-GB" dirty="0">
                <a:solidFill>
                  <a:schemeClr val="accent1"/>
                </a:solidFill>
              </a:rPr>
              <a:t> via </a:t>
            </a:r>
            <a:r>
              <a:rPr lang="en-GB" dirty="0" err="1">
                <a:solidFill>
                  <a:schemeClr val="accent1"/>
                </a:solidFill>
              </a:rPr>
              <a:t>YouCanBookMe</a:t>
            </a:r>
            <a:r>
              <a:rPr lang="en-GB" dirty="0">
                <a:solidFill>
                  <a:schemeClr val="accent1"/>
                </a:solidFill>
              </a:rPr>
              <a:t> (YCBM) of het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800" dirty="0">
                <a:solidFill>
                  <a:schemeClr val="accent1"/>
                </a:solidFill>
              </a:rPr>
              <a:t>     </a:t>
            </a:r>
          </a:p>
          <a:p>
            <a:pPr eaLnBrk="1" hangingPunct="1"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Telefonisch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inloopspreekuur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 err="1">
                <a:solidFill>
                  <a:schemeClr val="accent1"/>
                </a:solidFill>
              </a:rPr>
              <a:t>woensdag</a:t>
            </a:r>
            <a:r>
              <a:rPr lang="en-GB" dirty="0">
                <a:solidFill>
                  <a:schemeClr val="accent1"/>
                </a:solidFill>
              </a:rPr>
              <a:t> 12.30-13.00u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     </a:t>
            </a:r>
            <a:r>
              <a:rPr lang="en-GB" dirty="0" err="1">
                <a:solidFill>
                  <a:schemeClr val="accent1"/>
                </a:solidFill>
              </a:rPr>
              <a:t>voor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korte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vragen</a:t>
            </a:r>
            <a:r>
              <a:rPr lang="en-GB" dirty="0">
                <a:solidFill>
                  <a:schemeClr val="accent1"/>
                </a:solidFill>
              </a:rPr>
              <a:t> (≤10 minutes)</a:t>
            </a:r>
            <a:endParaRPr lang="en-GB" sz="800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      T +31 (0)24 361 50 65 / 66 (via </a:t>
            </a:r>
            <a:r>
              <a:rPr lang="nl-NL" dirty="0" err="1">
                <a:solidFill>
                  <a:schemeClr val="accent1"/>
                </a:solidFill>
              </a:rPr>
              <a:t>StIP</a:t>
            </a:r>
            <a:r>
              <a:rPr lang="nl-NL" dirty="0">
                <a:solidFill>
                  <a:schemeClr val="accent1"/>
                </a:solidFill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      </a:t>
            </a:r>
            <a:endParaRPr lang="en-GB" sz="800" dirty="0">
              <a:solidFill>
                <a:srgbClr val="1E63A8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sz="800" dirty="0">
              <a:solidFill>
                <a:srgbClr val="1E63A8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b="1" dirty="0" err="1">
                <a:solidFill>
                  <a:schemeClr val="accent1"/>
                </a:solidFill>
              </a:rPr>
              <a:t>Contactopties</a:t>
            </a: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800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 err="1">
                <a:solidFill>
                  <a:schemeClr val="accent1"/>
                </a:solidFill>
              </a:rPr>
              <a:t>TopDesk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b="1" dirty="0">
                <a:solidFill>
                  <a:schemeClr val="accent1"/>
                </a:solidFill>
              </a:rPr>
              <a:t>	</a:t>
            </a:r>
            <a:r>
              <a:rPr lang="nl-NL" u="sng" dirty="0">
                <a:hlinkClick r:id="rId3"/>
              </a:rPr>
              <a:t>https://radboudumc.topdesk.net/</a:t>
            </a:r>
            <a:r>
              <a:rPr lang="nl-NL" u="sng" dirty="0"/>
              <a:t>   </a:t>
            </a:r>
          </a:p>
          <a:p>
            <a:pPr marL="0" indent="0">
              <a:lnSpc>
                <a:spcPct val="100000"/>
              </a:lnSpc>
              <a:buNone/>
            </a:pPr>
            <a:endParaRPr lang="nl-NL" sz="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E-mail:</a:t>
            </a:r>
            <a:r>
              <a:rPr lang="en-GB" dirty="0">
                <a:solidFill>
                  <a:srgbClr val="1E63A8"/>
                </a:solidFill>
              </a:rPr>
              <a:t> </a:t>
            </a:r>
            <a:r>
              <a:rPr lang="en-GB" b="1" dirty="0">
                <a:solidFill>
                  <a:srgbClr val="1E63A8"/>
                </a:solidFill>
              </a:rPr>
              <a:t>		</a:t>
            </a:r>
            <a:r>
              <a:rPr lang="en-GB" dirty="0">
                <a:solidFill>
                  <a:srgbClr val="1E63A8"/>
                </a:solidFill>
                <a:hlinkClick r:id="rId4"/>
              </a:rPr>
              <a:t>internationalofficestudents@Radboudumc.nl</a:t>
            </a:r>
            <a:r>
              <a:rPr lang="en-GB" dirty="0">
                <a:solidFill>
                  <a:srgbClr val="1E63A8"/>
                </a:solidFill>
              </a:rPr>
              <a:t> </a:t>
            </a:r>
            <a:endParaRPr lang="en-GB" sz="800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800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YCBM:</a:t>
            </a:r>
            <a:r>
              <a:rPr lang="nl-NL" dirty="0"/>
              <a:t>	</a:t>
            </a:r>
            <a:r>
              <a:rPr lang="nl-NL" b="1" dirty="0"/>
              <a:t>	</a:t>
            </a:r>
            <a:r>
              <a:rPr lang="nl-NL" u="sng" dirty="0">
                <a:hlinkClick r:id="rId5"/>
              </a:rPr>
              <a:t>https://rufmwinternationaloffice.youcanbook.me/</a:t>
            </a:r>
            <a:endParaRPr lang="nl-NL" sz="800" u="sng" dirty="0"/>
          </a:p>
          <a:p>
            <a:pPr marL="0" indent="0">
              <a:lnSpc>
                <a:spcPct val="100000"/>
              </a:lnSpc>
              <a:buNone/>
            </a:pPr>
            <a:endParaRPr lang="nl-NL" sz="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Website: </a:t>
            </a:r>
            <a:r>
              <a:rPr lang="en-GB" b="1" dirty="0">
                <a:solidFill>
                  <a:schemeClr val="accent1"/>
                </a:solidFill>
              </a:rPr>
              <a:t>	</a:t>
            </a:r>
            <a:r>
              <a:rPr lang="en-GB" dirty="0">
                <a:solidFill>
                  <a:srgbClr val="1E63A8"/>
                </a:solidFill>
                <a:hlinkClick r:id="rId6"/>
              </a:rPr>
              <a:t>www.radboudumc.nl/internationaloffice</a:t>
            </a:r>
            <a:endParaRPr lang="en-GB" sz="2800" b="1" dirty="0"/>
          </a:p>
          <a:p>
            <a:pPr marL="0" indent="0" eaLnBrk="1" hangingPunct="1">
              <a:buNone/>
            </a:pPr>
            <a:endParaRPr lang="nl-NL" dirty="0"/>
          </a:p>
          <a:p>
            <a:pPr marL="0" indent="0" eaLnBrk="1" hangingPunct="1">
              <a:buNone/>
            </a:pPr>
            <a:r>
              <a:rPr lang="nl-NL" sz="1600" dirty="0"/>
              <a:t>* Tot nader orde zijn afspraken nog online/telefonisch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0D115-9DC2-433F-8E6A-FAC01376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31205"/>
            <a:ext cx="8100000" cy="533400"/>
          </a:xfrm>
        </p:spPr>
        <p:txBody>
          <a:bodyPr/>
          <a:lstStyle/>
          <a:p>
            <a:r>
              <a:rPr lang="nl-NL" dirty="0"/>
              <a:t>COVID-19 en studie/stage buitenland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8CD62-16B3-4E0C-A469-3D9326FC5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490290"/>
            <a:ext cx="8100000" cy="4963045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Studie, 2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semester 2021-2022 is akkoord (incl. beurzen):</a:t>
            </a:r>
          </a:p>
          <a:p>
            <a:r>
              <a:rPr lang="nl-NL" dirty="0">
                <a:solidFill>
                  <a:schemeClr val="accent1"/>
                </a:solidFill>
              </a:rPr>
              <a:t>Wanneer de buitenlandse universiteit de uitwisseling door laat gaan;</a:t>
            </a:r>
          </a:p>
          <a:p>
            <a:r>
              <a:rPr lang="nl-NL" dirty="0">
                <a:solidFill>
                  <a:schemeClr val="accent1"/>
                </a:solidFill>
              </a:rPr>
              <a:t>En de reisadviescode groen of geel is binnen of buiten Europa;</a:t>
            </a:r>
          </a:p>
          <a:p>
            <a:r>
              <a:rPr lang="nl-NL" dirty="0">
                <a:solidFill>
                  <a:schemeClr val="accent1"/>
                </a:solidFill>
              </a:rPr>
              <a:t>Of de reisadviescode oranje is binnen Europa én je onderwijs gaat volgen op de campus;</a:t>
            </a:r>
          </a:p>
          <a:p>
            <a:r>
              <a:rPr lang="nl-NL" dirty="0">
                <a:solidFill>
                  <a:schemeClr val="accent1"/>
                </a:solidFill>
              </a:rPr>
              <a:t>Of wanneer de reisadviescode oranje is buiten Europa én het land op EU Safe Travel List staat én je onderwijs gaat volgen op de campus.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Stage is mogelijk:</a:t>
            </a:r>
          </a:p>
          <a:p>
            <a:r>
              <a:rPr lang="nl-NL" dirty="0">
                <a:solidFill>
                  <a:schemeClr val="accent1"/>
                </a:solidFill>
              </a:rPr>
              <a:t>Wanneer de buitenlandse stagelocatie je fysiek kan ontvangen;</a:t>
            </a:r>
          </a:p>
          <a:p>
            <a:r>
              <a:rPr lang="nl-NL" dirty="0">
                <a:solidFill>
                  <a:schemeClr val="accent1"/>
                </a:solidFill>
              </a:rPr>
              <a:t>En de reisadviescode groen of geel is binnen of buiten Europa;</a:t>
            </a:r>
          </a:p>
          <a:p>
            <a:r>
              <a:rPr lang="nl-NL" dirty="0">
                <a:solidFill>
                  <a:schemeClr val="accent1"/>
                </a:solidFill>
              </a:rPr>
              <a:t>Voor code oranje neem contact op met het Radboudumc International Office.</a:t>
            </a:r>
            <a:endParaRPr lang="nl-NL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800" dirty="0"/>
          </a:p>
          <a:p>
            <a:pPr marL="0" indent="0" algn="ctr">
              <a:buNone/>
            </a:pPr>
            <a:r>
              <a:rPr lang="nl-NL" b="1" dirty="0">
                <a:solidFill>
                  <a:srgbClr val="FF0000"/>
                </a:solidFill>
              </a:rPr>
              <a:t>Zie RU website “</a:t>
            </a:r>
            <a:r>
              <a:rPr lang="nl-NL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 en je uitwisseling</a:t>
            </a:r>
            <a:r>
              <a:rPr lang="nl-NL" b="1" dirty="0">
                <a:solidFill>
                  <a:srgbClr val="FF0000"/>
                </a:solidFill>
              </a:rPr>
              <a:t>” voor meer info</a:t>
            </a:r>
          </a:p>
        </p:txBody>
      </p:sp>
    </p:spTree>
    <p:extLst>
      <p:ext uri="{BB962C8B-B14F-4D97-AF65-F5344CB8AC3E}">
        <p14:creationId xmlns:p14="http://schemas.microsoft.com/office/powerpoint/2010/main" val="2173177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Picture 2" descr="http://www.projectappleseed.org/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044" y="1814513"/>
            <a:ext cx="41259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C82D-8152-43FB-939A-E77C4393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Opties per 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F94FE-4821-4849-9632-43D63E35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Bachelor opties 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BMW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Geneeskunde &amp; Tandheelkunde</a:t>
            </a:r>
          </a:p>
          <a:p>
            <a:endParaRPr lang="nl-NL" b="1" dirty="0">
              <a:solidFill>
                <a:schemeClr val="accent1"/>
              </a:solidFill>
            </a:endParaRPr>
          </a:p>
          <a:p>
            <a:r>
              <a:rPr lang="nl-NL" b="1" dirty="0">
                <a:solidFill>
                  <a:schemeClr val="accent1"/>
                </a:solidFill>
              </a:rPr>
              <a:t>Wachttijd Geneeskunde</a:t>
            </a:r>
          </a:p>
          <a:p>
            <a:endParaRPr lang="nl-NL" b="1" dirty="0">
              <a:solidFill>
                <a:schemeClr val="accent1"/>
              </a:solidFill>
            </a:endParaRPr>
          </a:p>
          <a:p>
            <a:r>
              <a:rPr lang="nl-NL" b="1" dirty="0">
                <a:solidFill>
                  <a:schemeClr val="accent1"/>
                </a:solidFill>
              </a:rPr>
              <a:t>Master opties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BMS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Geneeskunde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Tandheelkunde</a:t>
            </a:r>
          </a:p>
          <a:p>
            <a:endParaRPr lang="nl-N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9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22000" y="91538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BSc BMW</a:t>
            </a:r>
            <a:endParaRPr lang="nl-NL" b="0" dirty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42293"/>
            <a:ext cx="8100000" cy="4608512"/>
          </a:xfrm>
        </p:spPr>
        <p:txBody>
          <a:bodyPr/>
          <a:lstStyle/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Facultair </a:t>
            </a:r>
            <a:r>
              <a:rPr lang="nl-NL" b="1" dirty="0" err="1">
                <a:solidFill>
                  <a:schemeClr val="accent1"/>
                </a:solidFill>
              </a:rPr>
              <a:t>Honours</a:t>
            </a:r>
            <a:r>
              <a:rPr lang="nl-NL" b="1" dirty="0">
                <a:solidFill>
                  <a:schemeClr val="accent1"/>
                </a:solidFill>
              </a:rPr>
              <a:t> Programma of Reguliere </a:t>
            </a:r>
            <a:r>
              <a:rPr lang="nl-NL" b="1" dirty="0" err="1">
                <a:solidFill>
                  <a:schemeClr val="accent1"/>
                </a:solidFill>
              </a:rPr>
              <a:t>Bachelorstage</a:t>
            </a:r>
            <a:endParaRPr lang="nl-NL" b="1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Onderzoeksstage in het buitenland</a:t>
            </a:r>
          </a:p>
          <a:p>
            <a:r>
              <a:rPr lang="nl-NL" dirty="0">
                <a:solidFill>
                  <a:schemeClr val="accent1"/>
                </a:solidFill>
              </a:rPr>
              <a:t>2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semester van jaar 3 (half mrt – begin juli)</a:t>
            </a:r>
          </a:p>
          <a:p>
            <a:pPr eaLnBrk="1" hangingPunct="1"/>
            <a:endParaRPr lang="nl-NL" dirty="0">
              <a:cs typeface="Arial" charset="0"/>
            </a:endParaRPr>
          </a:p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Actiepunten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</a:rPr>
              <a:t>Reguliere </a:t>
            </a:r>
            <a:r>
              <a:rPr lang="nl-NL" dirty="0" err="1">
                <a:solidFill>
                  <a:schemeClr val="accent1"/>
                </a:solidFill>
              </a:rPr>
              <a:t>Bachelorstage</a:t>
            </a:r>
            <a:r>
              <a:rPr lang="nl-NL" dirty="0">
                <a:solidFill>
                  <a:schemeClr val="accent1"/>
                </a:solidFill>
              </a:rPr>
              <a:t>: stageplan op tijd laten goedkeuren</a:t>
            </a:r>
          </a:p>
          <a:p>
            <a:r>
              <a:rPr lang="nl-NL" dirty="0">
                <a:solidFill>
                  <a:schemeClr val="accent1"/>
                </a:solidFill>
              </a:rPr>
              <a:t>Stage in een lab: regel voorbereidende inwerkperiode op </a:t>
            </a:r>
            <a:r>
              <a:rPr lang="nl-NL" dirty="0" err="1">
                <a:solidFill>
                  <a:schemeClr val="accent1"/>
                </a:solidFill>
              </a:rPr>
              <a:t>Nijmeegs</a:t>
            </a:r>
            <a:r>
              <a:rPr lang="nl-NL" dirty="0">
                <a:solidFill>
                  <a:schemeClr val="accent1"/>
                </a:solidFill>
              </a:rPr>
              <a:t> lab of instituut</a:t>
            </a:r>
          </a:p>
          <a:p>
            <a:pPr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r>
              <a:rPr lang="nl-NL" b="1" dirty="0">
                <a:solidFill>
                  <a:schemeClr val="accent1"/>
                </a:solidFill>
              </a:rPr>
              <a:t>Voor meer informatie zie </a:t>
            </a:r>
          </a:p>
          <a:p>
            <a:pPr eaLnBrk="1" hangingPunct="1">
              <a:buNone/>
            </a:pPr>
            <a:r>
              <a:rPr lang="nl-NL" b="1" dirty="0">
                <a:solidFill>
                  <a:schemeClr val="accent1"/>
                </a:solidFill>
                <a:hlinkClick r:id="rId3"/>
              </a:rPr>
              <a:t>Handleiding BSc stage, Appendix B</a:t>
            </a: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:\IWOO\International Office\01 INKOMENDE studenten &amp; staff\# Werving\foto's\resear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979401" cy="187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1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0728"/>
            <a:ext cx="8100000" cy="533400"/>
          </a:xfrm>
        </p:spPr>
        <p:txBody>
          <a:bodyPr/>
          <a:lstStyle/>
          <a:p>
            <a:r>
              <a:rPr lang="nl-NL" dirty="0"/>
              <a:t>BSc Geneeskunde &amp; Tandheelkunde </a:t>
            </a:r>
            <a:endParaRPr lang="nl-NL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316" y="1988840"/>
            <a:ext cx="8100000" cy="4392488"/>
          </a:xfrm>
        </p:spPr>
        <p:txBody>
          <a:bodyPr/>
          <a:lstStyle/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Facultaire </a:t>
            </a:r>
            <a:r>
              <a:rPr lang="nl-NL" b="1" dirty="0" err="1">
                <a:solidFill>
                  <a:schemeClr val="accent1"/>
                </a:solidFill>
              </a:rPr>
              <a:t>Honours</a:t>
            </a:r>
            <a:r>
              <a:rPr lang="nl-NL" b="1" dirty="0">
                <a:solidFill>
                  <a:schemeClr val="accent1"/>
                </a:solidFill>
              </a:rPr>
              <a:t> Programma</a:t>
            </a: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Onderzoeksstage in het buitenland</a:t>
            </a: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Voor Geneeskunde in Q12</a:t>
            </a: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Voor Tandheelkunde in 2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semester van jaar 3</a:t>
            </a:r>
          </a:p>
          <a:p>
            <a:pPr marL="0" lvl="1" indent="0">
              <a:lnSpc>
                <a:spcPct val="100000"/>
              </a:lnSpc>
              <a:buClr>
                <a:schemeClr val="tx2"/>
              </a:buClr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322263" lvl="1" indent="-322263">
              <a:buClr>
                <a:schemeClr val="tx2"/>
              </a:buClr>
            </a:pPr>
            <a:endParaRPr lang="nl-NL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sz="800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sz="100" dirty="0">
              <a:solidFill>
                <a:srgbClr val="1E63A8"/>
              </a:solidFill>
            </a:endParaRPr>
          </a:p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	</a:t>
            </a:r>
            <a:endParaRPr lang="nl-NL" b="1" i="1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83C860-CA5C-44A0-AE2C-A96AE8DB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041493"/>
            <a:ext cx="3255680" cy="19503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34484B-D05B-47F8-BBFC-BC5995AA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84" y="4038421"/>
            <a:ext cx="3255680" cy="1953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14395" y="793307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Wachttijd Geneeskunde</a:t>
            </a:r>
            <a:endParaRPr lang="nl-NL" b="0" dirty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07295" y="1427318"/>
            <a:ext cx="8100000" cy="4954010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chemeClr val="accent1"/>
                </a:solidFill>
              </a:rPr>
              <a:t>Binnen curriculum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</a:rPr>
              <a:t>Onderzoeksstage master in 4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jaar (vóór start coschappen)</a:t>
            </a:r>
          </a:p>
          <a:p>
            <a:r>
              <a:rPr lang="nl-NL" dirty="0">
                <a:solidFill>
                  <a:schemeClr val="accent1"/>
                </a:solidFill>
              </a:rPr>
              <a:t>Keuzecoschappen in 4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jaar (vóór start coschappen) invullen via: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Keuzeblok(ken) BSc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Vrij Keuze Onderdeel (VKO) 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Verlenging onderzoeksstage master</a:t>
            </a:r>
          </a:p>
          <a:p>
            <a:r>
              <a:rPr lang="nl-NL" dirty="0">
                <a:solidFill>
                  <a:schemeClr val="accent1"/>
                </a:solidFill>
              </a:rPr>
              <a:t>Studie semester, extra-curriculair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i="1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Buiten curriculum</a:t>
            </a:r>
          </a:p>
          <a:p>
            <a:r>
              <a:rPr lang="nl-NL" dirty="0">
                <a:solidFill>
                  <a:schemeClr val="accent1"/>
                </a:solidFill>
              </a:rPr>
              <a:t>Vrijwilligerswerk, let op: alleen </a:t>
            </a:r>
            <a:r>
              <a:rPr lang="nl-NL" u="sng" dirty="0">
                <a:solidFill>
                  <a:schemeClr val="accent1"/>
                </a:solidFill>
              </a:rPr>
              <a:t>niet-klinisch! 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via IFMSA of AIESEC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via commerciële organisaties</a:t>
            </a:r>
            <a:endParaRPr lang="nl-NL" b="1" dirty="0">
              <a:solidFill>
                <a:schemeClr val="accent1"/>
              </a:solidFill>
            </a:endParaRPr>
          </a:p>
          <a:p>
            <a:pPr eaLnBrk="1" hangingPunct="1"/>
            <a:r>
              <a:rPr lang="nl-NL" dirty="0">
                <a:solidFill>
                  <a:schemeClr val="accent1"/>
                </a:solidFill>
                <a:hlinkClick r:id="rId3"/>
              </a:rPr>
              <a:t>www.tussenjaar.nl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  <a:hlinkClick r:id="rId4"/>
              </a:rPr>
              <a:t>VSB beurs</a:t>
            </a:r>
            <a:r>
              <a:rPr lang="nl-NL" dirty="0">
                <a:solidFill>
                  <a:schemeClr val="accent1"/>
                </a:solidFill>
              </a:rPr>
              <a:t> voor onderzoek of studie na afstuderen bachelor of master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  <a:hlinkClick r:id="rId5"/>
              </a:rPr>
              <a:t>Erasmusbeurs</a:t>
            </a:r>
            <a:r>
              <a:rPr lang="nl-NL" dirty="0">
                <a:solidFill>
                  <a:schemeClr val="accent1"/>
                </a:solidFill>
              </a:rPr>
              <a:t> voor onderzoek binnen Europa na afstuderen</a:t>
            </a:r>
          </a:p>
          <a:p>
            <a:pPr eaLnBrk="1" hangingPunct="1">
              <a:buNone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 descr="gapye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9861" y="3018754"/>
            <a:ext cx="2308183" cy="1202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MSc BMS: </a:t>
            </a:r>
            <a:r>
              <a:rPr lang="nl-NL" b="0" dirty="0"/>
              <a:t>studie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532142" y="1733853"/>
            <a:ext cx="8100000" cy="4431451"/>
          </a:xfrm>
        </p:spPr>
        <p:txBody>
          <a:bodyPr/>
          <a:lstStyle/>
          <a:p>
            <a:pPr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1) Vrije ruimte (</a:t>
            </a:r>
            <a:r>
              <a:rPr lang="nl-NL" b="1" dirty="0" err="1">
                <a:solidFill>
                  <a:schemeClr val="accent1"/>
                </a:solidFill>
              </a:rPr>
              <a:t>electives</a:t>
            </a:r>
            <a:r>
              <a:rPr lang="nl-NL" b="1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Aantal EC afhankelijk van profiel (zie </a:t>
            </a:r>
            <a:r>
              <a:rPr lang="nl-NL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r>
              <a:rPr lang="nl-NL" b="1" dirty="0">
                <a:solidFill>
                  <a:schemeClr val="accent1"/>
                </a:solidFill>
              </a:rPr>
              <a:t>2) Extra-curriculair toevoegen aan MSc</a:t>
            </a: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accent1"/>
                </a:solidFill>
              </a:rPr>
              <a:t>Maximaal 30 EC</a:t>
            </a: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nl-NL" b="1" dirty="0">
                <a:solidFill>
                  <a:schemeClr val="accent1"/>
                </a:solidFill>
              </a:rPr>
              <a:t>Voorwaarden voor beide opties</a:t>
            </a:r>
          </a:p>
          <a:p>
            <a:r>
              <a:rPr lang="nl-NL" dirty="0">
                <a:solidFill>
                  <a:schemeClr val="accent1"/>
                </a:solidFill>
              </a:rPr>
              <a:t>Max 12 EC niet biomedisch</a:t>
            </a:r>
          </a:p>
          <a:p>
            <a:r>
              <a:rPr lang="nl-NL" dirty="0">
                <a:solidFill>
                  <a:schemeClr val="accent1"/>
                </a:solidFill>
              </a:rPr>
              <a:t>Max 12 EC op bachelor niveau</a:t>
            </a:r>
          </a:p>
          <a:p>
            <a:r>
              <a:rPr lang="nl-NL" dirty="0">
                <a:solidFill>
                  <a:schemeClr val="accent1"/>
                </a:solidFill>
              </a:rPr>
              <a:t>Minimaal 2 EC per vak</a:t>
            </a:r>
          </a:p>
          <a:p>
            <a:pPr eaLnBrk="1" hangingPunct="1">
              <a:buFont typeface="Arial" charset="0"/>
              <a:buNone/>
            </a:pPr>
            <a:endParaRPr lang="nl-NL" sz="800" b="1" dirty="0">
              <a:solidFill>
                <a:srgbClr val="1E63A8"/>
              </a:solidFill>
            </a:endParaRPr>
          </a:p>
          <a:p>
            <a:pPr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Actiepunten</a:t>
            </a:r>
          </a:p>
          <a:p>
            <a:pPr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Check of het past in je planning (mogelijk studievertraging)</a:t>
            </a:r>
          </a:p>
          <a:p>
            <a:pPr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Goedkeuring examen commissie</a:t>
            </a:r>
          </a:p>
          <a:p>
            <a:pPr eaLnBrk="1" hangingPunct="1">
              <a:buFont typeface="Arial" charset="0"/>
              <a:buNone/>
            </a:pPr>
            <a:endParaRPr lang="nl-NL" b="1" dirty="0">
              <a:solidFill>
                <a:srgbClr val="1E63A8"/>
              </a:solidFill>
            </a:endParaRPr>
          </a:p>
          <a:p>
            <a:pPr eaLnBrk="1" hangingPunct="1"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  <a:p>
            <a:pPr lvl="1" eaLnBrk="1" hangingPunct="1"/>
            <a:endParaRPr lang="nl-NL" dirty="0">
              <a:latin typeface="Arial" charset="0"/>
              <a:cs typeface="Arial" charset="0"/>
            </a:endParaRPr>
          </a:p>
          <a:p>
            <a:pPr lvl="1" eaLnBrk="1" hangingPunct="1"/>
            <a:endParaRPr lang="nl-NL" dirty="0">
              <a:latin typeface="Arial" charset="0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E2FAC3-8C85-4723-8ADA-D48BEBDB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883" y="876603"/>
            <a:ext cx="284797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MSc BMS: </a:t>
            </a:r>
            <a:r>
              <a:rPr lang="nl-NL" b="0" dirty="0"/>
              <a:t>stage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522288" y="1700808"/>
            <a:ext cx="8154168" cy="403244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b="1" dirty="0">
                <a:solidFill>
                  <a:schemeClr val="accent1"/>
                </a:solidFill>
              </a:rPr>
              <a:t>Stages</a:t>
            </a:r>
          </a:p>
          <a:p>
            <a:pPr eaLnBrk="1" hangingPunct="1"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Alle standaard stages</a:t>
            </a:r>
          </a:p>
          <a:p>
            <a:pPr eaLnBrk="1" hangingPunct="1"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Vrije ruimte mag ook ingevuld worden via (extra) stage</a:t>
            </a:r>
          </a:p>
          <a:p>
            <a:pPr>
              <a:lnSpc>
                <a:spcPct val="100000"/>
              </a:lnSpc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Actiepunten</a:t>
            </a:r>
            <a:endParaRPr lang="nl-NL" b="1" i="1" dirty="0">
              <a:solidFill>
                <a:schemeClr val="accent1"/>
              </a:solidFill>
            </a:endParaRPr>
          </a:p>
          <a:p>
            <a:pPr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Zie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Guide Research </a:t>
            </a:r>
            <a:r>
              <a:rPr lang="nl-NL" dirty="0" err="1">
                <a:solidFill>
                  <a:schemeClr val="accent1"/>
                </a:solidFill>
                <a:hlinkClick r:id="rId3"/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 voor praktische informatie</a:t>
            </a:r>
          </a:p>
          <a:p>
            <a:pPr>
              <a:buSzPct val="100000"/>
              <a:defRPr/>
            </a:pPr>
            <a:r>
              <a:rPr lang="nl-NL" dirty="0">
                <a:solidFill>
                  <a:schemeClr val="accent1"/>
                </a:solidFill>
              </a:rPr>
              <a:t>Goedkeuring Examen Commissie (let op 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vergaderdata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SzPct val="100000"/>
              <a:buFont typeface="Arial" pitchFamily="34" charset="0"/>
              <a:buAutoNum type="arabicPeriod"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Eisen</a:t>
            </a:r>
            <a:endParaRPr lang="nl-NL" b="1" i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nl-NL" dirty="0">
                <a:solidFill>
                  <a:schemeClr val="accent1"/>
                </a:solidFill>
              </a:rPr>
              <a:t>Waarborging begeleiding ter plekke en in Nijmegen</a:t>
            </a:r>
          </a:p>
          <a:p>
            <a:pPr>
              <a:defRPr/>
            </a:pPr>
            <a:r>
              <a:rPr lang="nl-NL" dirty="0">
                <a:solidFill>
                  <a:schemeClr val="accent1"/>
                </a:solidFill>
              </a:rPr>
              <a:t>Voldoende wetenschappelijke expertise in het buitenland</a:t>
            </a:r>
          </a:p>
          <a:p>
            <a:pPr>
              <a:defRPr/>
            </a:pPr>
            <a:r>
              <a:rPr lang="nl-NL" dirty="0">
                <a:solidFill>
                  <a:schemeClr val="accent1"/>
                </a:solidFill>
              </a:rPr>
              <a:t>Realistische tijdsplanning</a:t>
            </a:r>
            <a:r>
              <a:rPr lang="nl-NL" b="1" dirty="0">
                <a:solidFill>
                  <a:schemeClr val="accent1"/>
                </a:solidFill>
              </a:rPr>
              <a:t>	</a:t>
            </a:r>
            <a:endParaRPr lang="nl-NL" dirty="0">
              <a:solidFill>
                <a:schemeClr val="accent1"/>
              </a:solidFill>
            </a:endParaRPr>
          </a:p>
          <a:p>
            <a:pPr eaLnBrk="1" hangingPunct="1"/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5CB640-1CD5-45DB-83AD-8C5D7A322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688" y="764704"/>
            <a:ext cx="2483768" cy="1489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_4x3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Presentatie_4x3</Template>
  <TotalTime>3509</TotalTime>
  <Words>2180</Words>
  <Application>Microsoft Office PowerPoint</Application>
  <PresentationFormat>Diavoorstelling (4:3)</PresentationFormat>
  <Paragraphs>573</Paragraphs>
  <Slides>31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Presentatie_4x3</vt:lpstr>
      <vt:lpstr>Stage / Studie in het buitenland</vt:lpstr>
      <vt:lpstr>Programma</vt:lpstr>
      <vt:lpstr>Radboudumc International Office</vt:lpstr>
      <vt:lpstr>Opties per opleiding</vt:lpstr>
      <vt:lpstr>BSc BMW</vt:lpstr>
      <vt:lpstr>BSc Geneeskunde &amp; Tandheelkunde </vt:lpstr>
      <vt:lpstr>Wachttijd Geneeskunde</vt:lpstr>
      <vt:lpstr>MSc BMS: studie</vt:lpstr>
      <vt:lpstr>MSc BMS: stage</vt:lpstr>
      <vt:lpstr>MSc Geneeskunde: Senior coschap</vt:lpstr>
      <vt:lpstr>MSc Geneeskunde: Keuze coschap</vt:lpstr>
      <vt:lpstr>MSc Geneeskunde: Onderzoeksstage</vt:lpstr>
      <vt:lpstr>MSc Tandheelkunde: Klinische stage</vt:lpstr>
      <vt:lpstr>MSc Tandheelkunde: Onderzoeksstage</vt:lpstr>
      <vt:lpstr>Praktische zaken</vt:lpstr>
      <vt:lpstr>OSIRIS Buitenland: studie &amp; stage</vt:lpstr>
      <vt:lpstr>OSIRIS stage aanmelding</vt:lpstr>
      <vt:lpstr>OSIRIS studie aanmelding</vt:lpstr>
      <vt:lpstr>Radboudumc: EU studie contracten</vt:lpstr>
      <vt:lpstr>RU: EU &amp; non-EU contracten</vt:lpstr>
      <vt:lpstr>Visumaanvragen</vt:lpstr>
      <vt:lpstr>Verzekeringen</vt:lpstr>
      <vt:lpstr>Radboudumc Studentenbudget</vt:lpstr>
      <vt:lpstr>RU: Individuele Reissubsidie (IRS)</vt:lpstr>
      <vt:lpstr>Radboud Max Planck Internship</vt:lpstr>
      <vt:lpstr>Erasmus+: Europees programma</vt:lpstr>
      <vt:lpstr>SEMP beurs Zwitserland</vt:lpstr>
      <vt:lpstr>Fondsen zoals:</vt:lpstr>
      <vt:lpstr>Brexit</vt:lpstr>
      <vt:lpstr>COVID-19 en studie/stage buitenland</vt:lpstr>
      <vt:lpstr>Vragen?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Z207162</dc:creator>
  <dc:description>versie 1.0</dc:description>
  <cp:lastModifiedBy>Dijk, Cindy van</cp:lastModifiedBy>
  <cp:revision>640</cp:revision>
  <dcterms:created xsi:type="dcterms:W3CDTF">2013-10-02T11:53:35Z</dcterms:created>
  <dcterms:modified xsi:type="dcterms:W3CDTF">2021-11-02T08:50:34Z</dcterms:modified>
  <cp:category>Huisstijl</cp:category>
</cp:coreProperties>
</file>